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8" r:id="rId3"/>
    <p:sldId id="302" r:id="rId4"/>
    <p:sldId id="301" r:id="rId5"/>
    <p:sldId id="289" r:id="rId6"/>
    <p:sldId id="290" r:id="rId7"/>
    <p:sldId id="291" r:id="rId8"/>
    <p:sldId id="287" r:id="rId9"/>
    <p:sldId id="282" r:id="rId10"/>
    <p:sldId id="284" r:id="rId11"/>
    <p:sldId id="303" r:id="rId12"/>
    <p:sldId id="304" r:id="rId13"/>
    <p:sldId id="313" r:id="rId14"/>
    <p:sldId id="312" r:id="rId15"/>
    <p:sldId id="258" r:id="rId16"/>
    <p:sldId id="309" r:id="rId17"/>
    <p:sldId id="283" r:id="rId18"/>
    <p:sldId id="308" r:id="rId19"/>
    <p:sldId id="293" r:id="rId20"/>
    <p:sldId id="314" r:id="rId21"/>
    <p:sldId id="296" r:id="rId22"/>
    <p:sldId id="297" r:id="rId23"/>
    <p:sldId id="305" r:id="rId24"/>
    <p:sldId id="298" r:id="rId25"/>
    <p:sldId id="310" r:id="rId26"/>
    <p:sldId id="299" r:id="rId27"/>
    <p:sldId id="259" r:id="rId28"/>
    <p:sldId id="315" r:id="rId29"/>
    <p:sldId id="261" r:id="rId30"/>
    <p:sldId id="271" r:id="rId31"/>
    <p:sldId id="273" r:id="rId32"/>
    <p:sldId id="278" r:id="rId33"/>
    <p:sldId id="276" r:id="rId34"/>
    <p:sldId id="279" r:id="rId35"/>
    <p:sldId id="285" r:id="rId36"/>
    <p:sldId id="286" r:id="rId37"/>
    <p:sldId id="306" r:id="rId38"/>
    <p:sldId id="311" r:id="rId39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-10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врачей</c:v>
                </c:pt>
              </c:strCache>
            </c:strRef>
          </c:tx>
          <c:spPr>
            <a:ln w="50800"/>
          </c:spPr>
          <c:marker>
            <c:symbol val="diamond"/>
            <c:size val="11"/>
          </c:marker>
          <c:dLbls>
            <c:numFmt formatCode="#,##0.0" sourceLinked="0"/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1920</c:v>
                </c:pt>
                <c:pt idx="1">
                  <c:v>1930</c:v>
                </c:pt>
                <c:pt idx="2">
                  <c:v>1940</c:v>
                </c:pt>
                <c:pt idx="3">
                  <c:v>1950</c:v>
                </c:pt>
                <c:pt idx="4">
                  <c:v>1960</c:v>
                </c:pt>
                <c:pt idx="5">
                  <c:v>1970</c:v>
                </c:pt>
                <c:pt idx="6">
                  <c:v>1980</c:v>
                </c:pt>
                <c:pt idx="7">
                  <c:v>1990</c:v>
                </c:pt>
                <c:pt idx="8">
                  <c:v>2000</c:v>
                </c:pt>
                <c:pt idx="9">
                  <c:v>2005</c:v>
                </c:pt>
                <c:pt idx="10">
                  <c:v>2010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0.26</c:v>
                </c:pt>
                <c:pt idx="1">
                  <c:v>1.2</c:v>
                </c:pt>
                <c:pt idx="2">
                  <c:v>2.6</c:v>
                </c:pt>
                <c:pt idx="3">
                  <c:v>5.9</c:v>
                </c:pt>
                <c:pt idx="4">
                  <c:v>8.5</c:v>
                </c:pt>
                <c:pt idx="5">
                  <c:v>16.399999999999999</c:v>
                </c:pt>
                <c:pt idx="6">
                  <c:v>26.8</c:v>
                </c:pt>
                <c:pt idx="7">
                  <c:v>35.6</c:v>
                </c:pt>
                <c:pt idx="8">
                  <c:v>41.6</c:v>
                </c:pt>
                <c:pt idx="9">
                  <c:v>44.6</c:v>
                </c:pt>
                <c:pt idx="10">
                  <c:v>41.4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обеспеченность, на 10 тыс. населения</c:v>
                </c:pt>
              </c:strCache>
            </c:strRef>
          </c:tx>
          <c:spPr>
            <a:ln w="50800"/>
          </c:spPr>
          <c:marker>
            <c:symbol val="circle"/>
            <c:size val="7"/>
          </c:marker>
          <c:dLbls>
            <c:dLbl>
              <c:idx val="0"/>
              <c:layout>
                <c:manualLayout>
                  <c:x val="-4.4309081398363391E-2"/>
                  <c:y val="-1.1695813040745235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9.0352229381920526E-3"/>
                  <c:y val="-8.991554195050773E-3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6259906306706684E-3"/>
                  <c:y val="-2.2512848423523794E-2"/>
                </c:manualLayout>
              </c:layout>
              <c:dLblPos val="r"/>
              <c:showVal val="1"/>
            </c:dLbl>
            <c:numFmt formatCode="#,##0.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1920</c:v>
                </c:pt>
                <c:pt idx="1">
                  <c:v>1930</c:v>
                </c:pt>
                <c:pt idx="2">
                  <c:v>1940</c:v>
                </c:pt>
                <c:pt idx="3">
                  <c:v>1950</c:v>
                </c:pt>
                <c:pt idx="4">
                  <c:v>1960</c:v>
                </c:pt>
                <c:pt idx="5">
                  <c:v>1970</c:v>
                </c:pt>
                <c:pt idx="6">
                  <c:v>1980</c:v>
                </c:pt>
                <c:pt idx="7">
                  <c:v>1990</c:v>
                </c:pt>
                <c:pt idx="8">
                  <c:v>2000</c:v>
                </c:pt>
                <c:pt idx="9">
                  <c:v>2005</c:v>
                </c:pt>
                <c:pt idx="10">
                  <c:v>2010</c:v>
                </c:pt>
              </c:numCache>
            </c:numRef>
          </c:cat>
          <c:val>
            <c:numRef>
              <c:f>Лист1!$C$2:$C$12</c:f>
              <c:numCache>
                <c:formatCode>0.0</c:formatCode>
                <c:ptCount val="11"/>
                <c:pt idx="0">
                  <c:v>0.2</c:v>
                </c:pt>
                <c:pt idx="1">
                  <c:v>0.4</c:v>
                </c:pt>
                <c:pt idx="2">
                  <c:v>0.5</c:v>
                </c:pt>
                <c:pt idx="3">
                  <c:v>0.60000000000000064</c:v>
                </c:pt>
                <c:pt idx="4">
                  <c:v>2.2999999999999998</c:v>
                </c:pt>
                <c:pt idx="5">
                  <c:v>5.2</c:v>
                </c:pt>
                <c:pt idx="6">
                  <c:v>7.1</c:v>
                </c:pt>
                <c:pt idx="7">
                  <c:v>11.8</c:v>
                </c:pt>
                <c:pt idx="8">
                  <c:v>11.6</c:v>
                </c:pt>
                <c:pt idx="9">
                  <c:v>22.3</c:v>
                </c:pt>
                <c:pt idx="10">
                  <c:v>20.399999999999999</c:v>
                </c:pt>
              </c:numCache>
            </c:numRef>
          </c:val>
        </c:ser>
        <c:marker val="1"/>
        <c:axId val="77831552"/>
        <c:axId val="77845632"/>
      </c:lineChart>
      <c:catAx>
        <c:axId val="778315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7845632"/>
        <c:crosses val="autoZero"/>
        <c:auto val="1"/>
        <c:lblAlgn val="ctr"/>
        <c:lblOffset val="100"/>
      </c:catAx>
      <c:valAx>
        <c:axId val="77845632"/>
        <c:scaling>
          <c:orientation val="minMax"/>
          <c:max val="46"/>
          <c:min val="0"/>
        </c:scaling>
        <c:axPos val="l"/>
        <c:numFmt formatCode="General" sourceLinked="1"/>
        <c:majorTickMark val="none"/>
        <c:tickLblPos val="none"/>
        <c:spPr>
          <a:ln>
            <a:noFill/>
          </a:ln>
        </c:spPr>
        <c:crossAx val="778315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50800"/>
          </c:spPr>
          <c:marker>
            <c:symbol val="diamond"/>
            <c:size val="11"/>
          </c:marker>
          <c:dLbls>
            <c:numFmt formatCode="#,##0" sourceLinked="0"/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1913</c:v>
                </c:pt>
                <c:pt idx="1">
                  <c:v>1920</c:v>
                </c:pt>
                <c:pt idx="2">
                  <c:v>1930</c:v>
                </c:pt>
                <c:pt idx="3">
                  <c:v>1940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2005</c:v>
                </c:pt>
                <c:pt idx="11">
                  <c:v>2008</c:v>
                </c:pt>
                <c:pt idx="12">
                  <c:v>2010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22</c:v>
                </c:pt>
                <c:pt idx="1">
                  <c:v>22</c:v>
                </c:pt>
                <c:pt idx="2">
                  <c:v>111</c:v>
                </c:pt>
                <c:pt idx="3">
                  <c:v>317</c:v>
                </c:pt>
                <c:pt idx="4">
                  <c:v>613</c:v>
                </c:pt>
                <c:pt idx="5">
                  <c:v>944</c:v>
                </c:pt>
                <c:pt idx="6">
                  <c:v>2042</c:v>
                </c:pt>
                <c:pt idx="7">
                  <c:v>3518</c:v>
                </c:pt>
                <c:pt idx="8">
                  <c:v>4819</c:v>
                </c:pt>
                <c:pt idx="9">
                  <c:v>5658</c:v>
                </c:pt>
                <c:pt idx="10">
                  <c:v>5704</c:v>
                </c:pt>
                <c:pt idx="11">
                  <c:v>5481</c:v>
                </c:pt>
                <c:pt idx="12">
                  <c:v>5302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50800"/>
          </c:spPr>
          <c:marker>
            <c:symbol val="circle"/>
            <c:size val="7"/>
          </c:marker>
          <c:dLbls>
            <c:numFmt formatCode="#,##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b"/>
            <c:showVal val="1"/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1913</c:v>
                </c:pt>
                <c:pt idx="1">
                  <c:v>1920</c:v>
                </c:pt>
                <c:pt idx="2">
                  <c:v>1930</c:v>
                </c:pt>
                <c:pt idx="3">
                  <c:v>1940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2005</c:v>
                </c:pt>
                <c:pt idx="11">
                  <c:v>2008</c:v>
                </c:pt>
                <c:pt idx="12">
                  <c:v>2010</c:v>
                </c:pt>
              </c:numCache>
            </c:numRef>
          </c:cat>
          <c:val>
            <c:numRef>
              <c:f>Лист1!$C$2:$C$14</c:f>
              <c:numCache>
                <c:formatCode>0.0</c:formatCode>
                <c:ptCount val="13"/>
                <c:pt idx="0" formatCode="General">
                  <c:v>17</c:v>
                </c:pt>
                <c:pt idx="1">
                  <c:v>17</c:v>
                </c:pt>
                <c:pt idx="2">
                  <c:v>70</c:v>
                </c:pt>
                <c:pt idx="3">
                  <c:v>241</c:v>
                </c:pt>
                <c:pt idx="4">
                  <c:v>422</c:v>
                </c:pt>
                <c:pt idx="5">
                  <c:v>714</c:v>
                </c:pt>
                <c:pt idx="6">
                  <c:v>1662</c:v>
                </c:pt>
                <c:pt idx="7">
                  <c:v>2997</c:v>
                </c:pt>
                <c:pt idx="8">
                  <c:v>4170</c:v>
                </c:pt>
                <c:pt idx="9">
                  <c:v>4946</c:v>
                </c:pt>
                <c:pt idx="10">
                  <c:v>4418</c:v>
                </c:pt>
                <c:pt idx="11">
                  <c:v>4279</c:v>
                </c:pt>
                <c:pt idx="12">
                  <c:v>4140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50800"/>
          </c:spPr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b"/>
            <c:showVal val="1"/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1913</c:v>
                </c:pt>
                <c:pt idx="1">
                  <c:v>1920</c:v>
                </c:pt>
                <c:pt idx="2">
                  <c:v>1930</c:v>
                </c:pt>
                <c:pt idx="3">
                  <c:v>1940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2005</c:v>
                </c:pt>
                <c:pt idx="11">
                  <c:v>2008</c:v>
                </c:pt>
                <c:pt idx="12">
                  <c:v>2010</c:v>
                </c:pt>
              </c:numCache>
            </c:num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5</c:v>
                </c:pt>
                <c:pt idx="1">
                  <c:v>5</c:v>
                </c:pt>
                <c:pt idx="2">
                  <c:v>41</c:v>
                </c:pt>
                <c:pt idx="3">
                  <c:v>76</c:v>
                </c:pt>
                <c:pt idx="4">
                  <c:v>191</c:v>
                </c:pt>
                <c:pt idx="5">
                  <c:v>230</c:v>
                </c:pt>
                <c:pt idx="6">
                  <c:v>280</c:v>
                </c:pt>
                <c:pt idx="7">
                  <c:v>521</c:v>
                </c:pt>
                <c:pt idx="8">
                  <c:v>649</c:v>
                </c:pt>
                <c:pt idx="9">
                  <c:v>712</c:v>
                </c:pt>
                <c:pt idx="10">
                  <c:v>1286</c:v>
                </c:pt>
                <c:pt idx="11">
                  <c:v>1202</c:v>
                </c:pt>
                <c:pt idx="12">
                  <c:v>1162</c:v>
                </c:pt>
              </c:numCache>
            </c:numRef>
          </c:val>
        </c:ser>
        <c:marker val="1"/>
        <c:axId val="116539776"/>
        <c:axId val="116541312"/>
      </c:lineChart>
      <c:catAx>
        <c:axId val="1165397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6541312"/>
        <c:crosses val="autoZero"/>
        <c:auto val="1"/>
        <c:lblAlgn val="ctr"/>
        <c:lblOffset val="100"/>
      </c:catAx>
      <c:valAx>
        <c:axId val="116541312"/>
        <c:scaling>
          <c:logBase val="2"/>
          <c:orientation val="minMax"/>
        </c:scaling>
        <c:axPos val="l"/>
        <c:numFmt formatCode="General" sourceLinked="1"/>
        <c:majorTickMark val="none"/>
        <c:tickLblPos val="none"/>
        <c:spPr>
          <a:ln>
            <a:noFill/>
          </a:ln>
        </c:spPr>
        <c:crossAx val="1165397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336</c:v>
                </c:pt>
                <c:pt idx="1">
                  <c:v>529</c:v>
                </c:pt>
                <c:pt idx="2">
                  <c:v>644</c:v>
                </c:pt>
                <c:pt idx="3">
                  <c:v>820</c:v>
                </c:pt>
                <c:pt idx="4">
                  <c:v>800</c:v>
                </c:pt>
                <c:pt idx="5">
                  <c:v>1037</c:v>
                </c:pt>
                <c:pt idx="6">
                  <c:v>1275</c:v>
                </c:pt>
                <c:pt idx="7">
                  <c:v>1270</c:v>
                </c:pt>
                <c:pt idx="8">
                  <c:v>2334</c:v>
                </c:pt>
                <c:pt idx="9">
                  <c:v>3570</c:v>
                </c:pt>
              </c:numCache>
            </c:numRef>
          </c:val>
        </c:ser>
        <c:gapWidth val="78"/>
        <c:axId val="111614208"/>
        <c:axId val="111616000"/>
      </c:barChart>
      <c:catAx>
        <c:axId val="1116142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1616000"/>
        <c:crosses val="autoZero"/>
        <c:auto val="1"/>
        <c:lblAlgn val="ctr"/>
        <c:lblOffset val="100"/>
      </c:catAx>
      <c:valAx>
        <c:axId val="111616000"/>
        <c:scaling>
          <c:orientation val="minMax"/>
        </c:scaling>
        <c:delete val="1"/>
        <c:axPos val="l"/>
        <c:numFmt formatCode="General" sourceLinked="1"/>
        <c:tickLblPos val="none"/>
        <c:crossAx val="1116142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1913</c:v>
                </c:pt>
                <c:pt idx="1">
                  <c:v>1920</c:v>
                </c:pt>
                <c:pt idx="2">
                  <c:v>1930</c:v>
                </c:pt>
                <c:pt idx="3">
                  <c:v>1940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2010</c:v>
                </c:pt>
              </c:numCache>
            </c:numRef>
          </c:cat>
          <c:val>
            <c:numRef>
              <c:f>Лист1!$B$2:$B$12</c:f>
              <c:numCache>
                <c:formatCode>0.0</c:formatCode>
                <c:ptCount val="11"/>
                <c:pt idx="0">
                  <c:v>47.7</c:v>
                </c:pt>
                <c:pt idx="1">
                  <c:v>40.700000000000003</c:v>
                </c:pt>
                <c:pt idx="2">
                  <c:v>46.1</c:v>
                </c:pt>
                <c:pt idx="3">
                  <c:v>42.5</c:v>
                </c:pt>
                <c:pt idx="4">
                  <c:v>29.6</c:v>
                </c:pt>
                <c:pt idx="5">
                  <c:v>30.7</c:v>
                </c:pt>
                <c:pt idx="6">
                  <c:v>19.100000000000001</c:v>
                </c:pt>
                <c:pt idx="7">
                  <c:v>17.3</c:v>
                </c:pt>
                <c:pt idx="8">
                  <c:v>15.8</c:v>
                </c:pt>
                <c:pt idx="9">
                  <c:v>9.3000000000000007</c:v>
                </c:pt>
                <c:pt idx="10">
                  <c:v>12.9</c:v>
                </c:pt>
              </c:numCache>
            </c:numRef>
          </c:val>
        </c:ser>
        <c:marker val="1"/>
        <c:axId val="111665152"/>
        <c:axId val="111666688"/>
      </c:lineChart>
      <c:catAx>
        <c:axId val="111665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1666688"/>
        <c:crosses val="autoZero"/>
        <c:auto val="1"/>
        <c:lblAlgn val="ctr"/>
        <c:lblOffset val="100"/>
      </c:catAx>
      <c:valAx>
        <c:axId val="111666688"/>
        <c:scaling>
          <c:orientation val="minMax"/>
        </c:scaling>
        <c:delete val="1"/>
        <c:axPos val="l"/>
        <c:numFmt formatCode="0.0" sourceLinked="1"/>
        <c:tickLblPos val="none"/>
        <c:crossAx val="1116651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Доля населения, занимающаяся физкультурой</a:t>
            </a:r>
            <a:r>
              <a:rPr lang="ru-RU" sz="1400" baseline="0" dirty="0" smtClean="0"/>
              <a:t> и спортом</a:t>
            </a:r>
            <a:endParaRPr lang="ru-RU" sz="1400" dirty="0" smtClean="0"/>
          </a:p>
        </c:rich>
      </c:tx>
      <c:layout/>
    </c:title>
    <c:plotArea>
      <c:layout>
        <c:manualLayout>
          <c:layoutTarget val="inner"/>
          <c:xMode val="edge"/>
          <c:yMode val="edge"/>
          <c:x val="3.2882410428973295E-2"/>
          <c:y val="0.2094462710714482"/>
          <c:w val="0.93423517914205356"/>
          <c:h val="0.7005667762642868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1996</c:v>
                </c:pt>
                <c:pt idx="1">
                  <c:v>2000</c:v>
                </c:pt>
                <c:pt idx="2">
                  <c:v>2003</c:v>
                </c:pt>
                <c:pt idx="3">
                  <c:v>2008</c:v>
                </c:pt>
                <c:pt idx="4">
                  <c:v>2010</c:v>
                </c:pt>
              </c:numCache>
            </c:num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0.10900000000000012</c:v>
                </c:pt>
                <c:pt idx="1">
                  <c:v>0.13300000000000001</c:v>
                </c:pt>
                <c:pt idx="2">
                  <c:v>0.1590000000000005</c:v>
                </c:pt>
                <c:pt idx="3">
                  <c:v>0.255</c:v>
                </c:pt>
                <c:pt idx="4">
                  <c:v>0.27900000000000008</c:v>
                </c:pt>
              </c:numCache>
            </c:numRef>
          </c:val>
        </c:ser>
        <c:gapWidth val="80"/>
        <c:axId val="116995200"/>
        <c:axId val="116996736"/>
      </c:barChart>
      <c:catAx>
        <c:axId val="116995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6996736"/>
        <c:crosses val="autoZero"/>
        <c:auto val="1"/>
        <c:lblAlgn val="ctr"/>
        <c:lblOffset val="100"/>
      </c:catAx>
      <c:valAx>
        <c:axId val="116996736"/>
        <c:scaling>
          <c:orientation val="minMax"/>
        </c:scaling>
        <c:delete val="1"/>
        <c:axPos val="l"/>
        <c:numFmt formatCode="0.0%" sourceLinked="1"/>
        <c:tickLblPos val="none"/>
        <c:crossAx val="1169952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Доля курящего населения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2882410428973295E-2"/>
          <c:y val="0.2094462710714482"/>
          <c:w val="0.93423517914205356"/>
          <c:h val="0.7005667762642868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1996</c:v>
                </c:pt>
                <c:pt idx="1">
                  <c:v>2000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0.56299999999999994</c:v>
                </c:pt>
                <c:pt idx="1">
                  <c:v>0.43500000000000094</c:v>
                </c:pt>
                <c:pt idx="2">
                  <c:v>0.37500000000000094</c:v>
                </c:pt>
                <c:pt idx="3">
                  <c:v>0.34600000000000031</c:v>
                </c:pt>
                <c:pt idx="4">
                  <c:v>0.27300000000000002</c:v>
                </c:pt>
              </c:numCache>
            </c:numRef>
          </c:val>
        </c:ser>
        <c:gapWidth val="80"/>
        <c:axId val="117025024"/>
        <c:axId val="117043200"/>
      </c:barChart>
      <c:catAx>
        <c:axId val="117025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7043200"/>
        <c:crosses val="autoZero"/>
        <c:auto val="1"/>
        <c:lblAlgn val="ctr"/>
        <c:lblOffset val="100"/>
      </c:catAx>
      <c:valAx>
        <c:axId val="117043200"/>
        <c:scaling>
          <c:orientation val="minMax"/>
        </c:scaling>
        <c:delete val="1"/>
        <c:axPos val="l"/>
        <c:numFmt formatCode="0.0%" sourceLinked="1"/>
        <c:tickLblPos val="none"/>
        <c:crossAx val="1170250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8BD4-A9F9-48DC-8419-8AE120E3FF3F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96D538-5D9C-4D51-A3EA-07B8CE909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8BD4-A9F9-48DC-8419-8AE120E3FF3F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D538-5D9C-4D51-A3EA-07B8CE909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8BD4-A9F9-48DC-8419-8AE120E3FF3F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D538-5D9C-4D51-A3EA-07B8CE909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8BD4-A9F9-48DC-8419-8AE120E3FF3F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96D538-5D9C-4D51-A3EA-07B8CE909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8BD4-A9F9-48DC-8419-8AE120E3FF3F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D538-5D9C-4D51-A3EA-07B8CE909B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8BD4-A9F9-48DC-8419-8AE120E3FF3F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D538-5D9C-4D51-A3EA-07B8CE909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8BD4-A9F9-48DC-8419-8AE120E3FF3F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A96D538-5D9C-4D51-A3EA-07B8CE909B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8BD4-A9F9-48DC-8419-8AE120E3FF3F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D538-5D9C-4D51-A3EA-07B8CE909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8BD4-A9F9-48DC-8419-8AE120E3FF3F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D538-5D9C-4D51-A3EA-07B8CE909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8BD4-A9F9-48DC-8419-8AE120E3FF3F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D538-5D9C-4D51-A3EA-07B8CE909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8BD4-A9F9-48DC-8419-8AE120E3FF3F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D538-5D9C-4D51-A3EA-07B8CE909B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108BD4-A9F9-48DC-8419-8AE120E3FF3F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96D538-5D9C-4D51-A3EA-07B8CE909B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ds05.infourok.ru/uploads/ex/0e97/00019536-19fb4b8b/img14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document/446634386" TargetMode="External"/><Relationship Id="rId2" Type="http://schemas.openxmlformats.org/officeDocument/2006/relationships/hyperlink" Target="http://docs.cntd.ru/document/550129673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.</a:t>
            </a:r>
            <a:br>
              <a:rPr lang="ru-RU" dirty="0" smtClean="0"/>
            </a:br>
            <a:r>
              <a:rPr lang="ru-RU" b="1" dirty="0" smtClean="0"/>
              <a:t>Здравоохранение Чувашии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100 лет Чувашской Республики</a:t>
            </a:r>
            <a:endParaRPr lang="ru-RU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Государственные символы Чувашии 1927-1937 гг.</a:t>
            </a:r>
            <a:endParaRPr lang="ru-RU" sz="2000" b="1" dirty="0"/>
          </a:p>
        </p:txBody>
      </p:sp>
      <p:pic>
        <p:nvPicPr>
          <p:cNvPr id="4" name="Содержимое 3" descr="31 марта 1927 года II Всечувашский съезд Советов утвердил герб и флаг Чувашск">
            <a:hlinkClick r:id="rId2" tooltip="&quot;31 марта 1927 года II Всечувашский съезд Советов утвердил герб и флаг Чувашск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6496050" cy="486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/>
              <a:t>Медицинские работники Цивильской </a:t>
            </a:r>
            <a:r>
              <a:rPr lang="ru-RU" sz="2000" b="1" dirty="0" err="1" smtClean="0"/>
              <a:t>райбольницы</a:t>
            </a:r>
            <a:r>
              <a:rPr lang="ru-RU" sz="2000" b="1" dirty="0" smtClean="0"/>
              <a:t>. 1934 г.</a:t>
            </a:r>
            <a:endParaRPr lang="ru-RU" sz="2000" b="1" dirty="0"/>
          </a:p>
        </p:txBody>
      </p:sp>
      <p:pic>
        <p:nvPicPr>
          <p:cNvPr id="4" name="Picture 4" descr="медработники 1934 год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92" y="1554163"/>
            <a:ext cx="73570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Операционная бригада. ЭГ-3057.</a:t>
            </a:r>
            <a:endParaRPr lang="ru-RU" sz="2000" b="1" dirty="0"/>
          </a:p>
        </p:txBody>
      </p:sp>
      <p:pic>
        <p:nvPicPr>
          <p:cNvPr id="4" name="Picture 5" descr="опербло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598" y="1554163"/>
            <a:ext cx="7697957" cy="452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1941-1945 гг.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За весь период Великой Отечественной войны 1941-1945 гг. через сеть военно-лечебных  учреждений Чувашской АССР прошли 72158 человек, </a:t>
            </a:r>
          </a:p>
          <a:p>
            <a:r>
              <a:rPr lang="ru-RU" sz="2800" dirty="0" smtClean="0"/>
              <a:t>из них раненых 59145, </a:t>
            </a:r>
          </a:p>
          <a:p>
            <a:r>
              <a:rPr lang="ru-RU" sz="2800" dirty="0" smtClean="0"/>
              <a:t>больных – 15013 . </a:t>
            </a:r>
          </a:p>
          <a:p>
            <a:r>
              <a:rPr lang="ru-RU" sz="2800" dirty="0" smtClean="0"/>
              <a:t>На операционных койках получили лечение 25113 человек.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692696"/>
          <a:ext cx="7848871" cy="5256585"/>
        </p:xfrm>
        <a:graphic>
          <a:graphicData uri="http://schemas.openxmlformats.org/drawingml/2006/table">
            <a:tbl>
              <a:tblPr/>
              <a:tblGrid>
                <a:gridCol w="2061056"/>
                <a:gridCol w="933123"/>
                <a:gridCol w="933123"/>
                <a:gridCol w="1044442"/>
                <a:gridCol w="933123"/>
                <a:gridCol w="1044442"/>
                <a:gridCol w="899562"/>
              </a:tblGrid>
              <a:tr h="6570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Виды учреждений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Чувашии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1940 г.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1941г.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1942 г.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1943 г.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1944 г.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1945 г.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Больницы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Здравпункты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6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Фельдшерско-акушерские пункты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145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151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159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159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170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191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0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Фельдшерские пункты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0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Акушерские пункты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0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Колхозные роддома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Глазные пункты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0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Трахоматозные пункты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617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603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517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499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489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523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/>
              <a:t>Показатель обеспеченности населения Чувашии врачами </a:t>
            </a:r>
            <a:br>
              <a:rPr lang="ru-RU" sz="2000" b="1" dirty="0" smtClean="0"/>
            </a:br>
            <a:r>
              <a:rPr lang="ru-RU" sz="2000" b="1" dirty="0" smtClean="0"/>
              <a:t>(без зубных), на 10 тыс. жителей</a:t>
            </a:r>
            <a:endParaRPr lang="ru-RU" sz="20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434960841"/>
              </p:ext>
            </p:extLst>
          </p:nvPr>
        </p:nvGraphicFramePr>
        <p:xfrm>
          <a:off x="323528" y="1397000"/>
          <a:ext cx="8640960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74678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Использование Федеральных программ для оздоровления </a:t>
            </a:r>
            <a:r>
              <a:rPr lang="ru-RU" sz="2400" b="1" dirty="0" smtClean="0"/>
              <a:t>населения Чувашии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Федеральные целевых программ: «Дети России» (2001-2002 годы), «Молодежь России», «Предупреждение и борьба с заболеваниями социального характера (2002-2006 годы)» с подпрограммами «сахарный диабет», «</a:t>
            </a:r>
            <a:r>
              <a:rPr lang="ru-RU" dirty="0" err="1" smtClean="0"/>
              <a:t>Вакцинопрофилактика</a:t>
            </a:r>
            <a:r>
              <a:rPr lang="ru-RU" dirty="0" smtClean="0"/>
              <a:t>», «Неотложные меры борьбы с туберкулезом в России», «Неотложные меры по предупреждению распространения в РФ заболевания, вызываемого вирусом иммунодефицита человека (</a:t>
            </a:r>
            <a:r>
              <a:rPr lang="ru-RU" dirty="0" err="1" smtClean="0"/>
              <a:t>АнтиВич</a:t>
            </a:r>
            <a:r>
              <a:rPr lang="ru-RU" dirty="0" smtClean="0"/>
              <a:t>/СПИД)», «Старшее </a:t>
            </a:r>
            <a:r>
              <a:rPr lang="ru-RU" sz="3600" dirty="0" smtClean="0"/>
              <a:t>поколение на 2002-2004 годы», «Социальная поддержка инвалидов», подпрограмма «Здоровый ребенок» федеральной президентской программы «Дети России на 2003-2006 годы», «Профилактика и лечение артериальной гипертонии в РФ».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/>
              <a:t>Реализация Приоритетного национального проекта «Здоровье» в Чувашской Республике</a:t>
            </a:r>
            <a:endParaRPr lang="ru-RU" sz="2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900" b="1" dirty="0" smtClean="0"/>
              <a:t> Открыты следующие специализированные медицинские учреждения:</a:t>
            </a:r>
          </a:p>
          <a:p>
            <a:pPr>
              <a:buNone/>
            </a:pPr>
            <a:endParaRPr lang="ru-RU" sz="1900" b="1" dirty="0" smtClean="0"/>
          </a:p>
          <a:p>
            <a:r>
              <a:rPr lang="ru-RU" sz="1900" b="1" dirty="0" smtClean="0"/>
              <a:t> 1. Республиканский диагностический центр. </a:t>
            </a:r>
          </a:p>
          <a:p>
            <a:r>
              <a:rPr lang="ru-RU" sz="1900" b="1" dirty="0" smtClean="0"/>
              <a:t>2. Республиканский эндокринологический диспансер. </a:t>
            </a:r>
          </a:p>
          <a:p>
            <a:r>
              <a:rPr lang="ru-RU" sz="1900" b="1" dirty="0" smtClean="0"/>
              <a:t>3. Республиканский центр мануальной терапии. </a:t>
            </a:r>
          </a:p>
          <a:p>
            <a:r>
              <a:rPr lang="ru-RU" sz="1900" b="1" dirty="0" smtClean="0"/>
              <a:t>4. Кардиохирургический центр Республиканского кардиологического диспансера.</a:t>
            </a:r>
          </a:p>
          <a:p>
            <a:r>
              <a:rPr lang="ru-RU" sz="1900" b="1" dirty="0" smtClean="0"/>
              <a:t> 5. Республиканский центр гемодиализа и пересадки донорской почки. </a:t>
            </a:r>
          </a:p>
          <a:p>
            <a:r>
              <a:rPr lang="ru-RU" sz="1900" b="1" dirty="0" smtClean="0"/>
              <a:t>6. Детский медицинский центр в г.Чебоксары. </a:t>
            </a:r>
            <a:br>
              <a:rPr lang="ru-RU" sz="1900" b="1" dirty="0" smtClean="0"/>
            </a:br>
            <a:r>
              <a:rPr lang="ru-RU" sz="1900" b="1" dirty="0" smtClean="0"/>
              <a:t>7. Палатный корпус республиканского противотуберкулезного диспансера. </a:t>
            </a:r>
          </a:p>
          <a:p>
            <a:r>
              <a:rPr lang="ru-RU" sz="1900" b="1" dirty="0" smtClean="0"/>
              <a:t>8. Поликлиника республиканского онкологического диспансера. </a:t>
            </a:r>
          </a:p>
          <a:p>
            <a:r>
              <a:rPr lang="ru-RU" sz="1900" b="1" dirty="0" smtClean="0"/>
              <a:t>9. Республиканский перинатальный центр. </a:t>
            </a:r>
          </a:p>
          <a:p>
            <a:r>
              <a:rPr lang="ru-RU" sz="1900" b="1" dirty="0" smtClean="0"/>
              <a:t>10. Республиканский детский противотуберкулезный санаторий. </a:t>
            </a:r>
          </a:p>
          <a:p>
            <a:r>
              <a:rPr lang="ru-RU" sz="1900" b="1" dirty="0" smtClean="0"/>
              <a:t>11. Центр медицины катастроф. </a:t>
            </a:r>
          </a:p>
          <a:p>
            <a:r>
              <a:rPr lang="ru-RU" sz="1900" b="1" dirty="0" smtClean="0"/>
              <a:t>12. Станция скорой медицинской помощи г.Чебоксары</a:t>
            </a:r>
            <a:br>
              <a:rPr lang="ru-RU" sz="1900" b="1" dirty="0" smtClean="0"/>
            </a:br>
            <a:r>
              <a:rPr lang="ru-RU" sz="1900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/>
              <a:t>Реализация Приоритетного национального проекта «Здоровье» в Чувашской Республике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Ввод в эксплуатацию в Чувашии первого из пяти Федеральных центров травматологии, ортопедии и эндопротезирования, предназначенных для оказания высокотехнологичной медицинской помощи населению 8 субъектов Российской Федерации позволит увеличить объемы медицинской помощи ортопедического профиля в 4 раза, ее доступность повысится до 80%.</a:t>
            </a:r>
          </a:p>
          <a:p>
            <a:r>
              <a:rPr lang="ru-RU" dirty="0" smtClean="0"/>
              <a:t> Плановая мощность Центра высоких технологий рассчитана на 6000 операций в год. У каждого региона РФ будет квота на операции, реестры создаются в настоящее время в каждом регионе ПФО. Услуги центра, построенного в Чувашии, будут бесплатными. Все расходы, в том числе на зарплаты врачей, понесет бюджет в рамках нацпроекта «Здравоохранение».</a:t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/>
              <a:t>Реализация Приоритетного национального проекта «Здоровье» в Чувашской Республике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целях раннего выявления наследственных заболеваний в Чувашской Республике 98,9 % новорожденных охвачено </a:t>
            </a:r>
            <a:r>
              <a:rPr lang="ru-RU" dirty="0" err="1" smtClean="0"/>
              <a:t>неонатальным</a:t>
            </a:r>
            <a:r>
              <a:rPr lang="ru-RU" dirty="0" smtClean="0"/>
              <a:t> скринингом по расширенной схеме (обследование на </a:t>
            </a:r>
            <a:r>
              <a:rPr lang="ru-RU" dirty="0" err="1" smtClean="0"/>
              <a:t>галактоземию</a:t>
            </a:r>
            <a:r>
              <a:rPr lang="ru-RU" dirty="0" smtClean="0"/>
              <a:t>, </a:t>
            </a:r>
            <a:r>
              <a:rPr lang="ru-RU" dirty="0" err="1" smtClean="0"/>
              <a:t>муковисцидоз</a:t>
            </a:r>
            <a:r>
              <a:rPr lang="ru-RU" dirty="0" smtClean="0"/>
              <a:t>, адреногенитальный синдром, </a:t>
            </a:r>
            <a:r>
              <a:rPr lang="ru-RU" dirty="0" err="1" smtClean="0"/>
              <a:t>фенилкутонурию</a:t>
            </a:r>
            <a:r>
              <a:rPr lang="ru-RU" dirty="0" smtClean="0"/>
              <a:t> и врожденный гипотиреоз), что позволило диагностировать наследственные заболевания в первые дни после рождения у 8 новорожденных. Лаборатория медико-генетической консультации ГУЗ «Президентский перинатальный центр» дооснащена современным автоматизированным комплектным оборудованием на сумму 13,2 миллионов рублей.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1917 год – установление Советской власти</a:t>
            </a:r>
            <a:endParaRPr lang="ru-RU" sz="2000" dirty="0"/>
          </a:p>
        </p:txBody>
      </p:sp>
      <p:pic>
        <p:nvPicPr>
          <p:cNvPr id="4" name="Содержимое 3" descr="http://zero50x.myjino.ru/allpic/47/9922-img_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340768"/>
            <a:ext cx="6720840" cy="504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Министр здравоохранения Чувашии в Республиканской детской клинической больнице </a:t>
            </a:r>
            <a:endParaRPr lang="ru-RU" dirty="0"/>
          </a:p>
        </p:txBody>
      </p:sp>
      <p:pic>
        <p:nvPicPr>
          <p:cNvPr id="1026" name="Picture 2" descr="http://fs01.cap.ru/www18/minzdrav/Photo/2017_11/01/aab62cc7-c646-476f-8d70-58844dab5dc7/hd_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195" r="4195"/>
          <a:stretch>
            <a:fillRect/>
          </a:stretch>
        </p:blipFill>
        <p:spPr bwMode="auto">
          <a:xfrm>
            <a:off x="323528" y="260648"/>
            <a:ext cx="7120296" cy="5178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/>
              <a:t>Реализация Приоритетного национального проекта «Здоровье» в Чувашской Республике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целях сокращения потерь населения от </a:t>
            </a:r>
            <a:r>
              <a:rPr lang="ru-RU" sz="2400" dirty="0" err="1" smtClean="0"/>
              <a:t>сердечно-сосудистых</a:t>
            </a:r>
            <a:r>
              <a:rPr lang="ru-RU" sz="2400" dirty="0" smtClean="0"/>
              <a:t> заболеваний, являющихся основной причиной смерти, в Чувашии на базе Республиканского кардиологического диспансера создается центр сосудистой хирургии и нейрохирургии с межтерриториальными многопрофильными центрами, обеспечивающий потребность населения в высокотехнологичной кардиологической и кардиохирургической помощи.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/>
              <a:t>Реализация Приоритетного национального проекта «Здоровье» в Чувашской Республике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Сельчанам стали доступны услуги специализированной медицинской помощи и современные медицинские технологии. Сегодня все центральные районные больницы укомплектованы современным медицинским оборудованием: аппаратами ультразвуковой диагностики, эндоскопическим оборудованием, на 50% обновлена база клинико-диагностических лабораторий. </a:t>
            </a:r>
          </a:p>
          <a:p>
            <a:r>
              <a:rPr lang="ru-RU" dirty="0" smtClean="0"/>
              <a:t>В целях социальной поддержки медицинских работников сельской местности в Чувашской Республике реализуются целевые программы «Социальное развитие села до 2013 года» и «Государственная поддержка молодых семей в решении жилищной проблемы на 2002 – 2015 гг.».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Осмотр больного в сельской больнице</a:t>
            </a:r>
            <a:endParaRPr lang="ru-RU" sz="2400" dirty="0"/>
          </a:p>
        </p:txBody>
      </p:sp>
      <p:pic>
        <p:nvPicPr>
          <p:cNvPr id="4" name="Picture 4" descr="SAM_083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7022592" cy="526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Школьная медицина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algn="just"/>
            <a:r>
              <a:rPr lang="ru-RU" dirty="0" smtClean="0"/>
              <a:t>В Чувашской Республике функционирует </a:t>
            </a:r>
            <a:r>
              <a:rPr lang="ru-RU" b="1" dirty="0" smtClean="0"/>
              <a:t>414 общеобразовательных организаций, в которых обучаются 130,167 тысяч учащихся</a:t>
            </a:r>
            <a:r>
              <a:rPr lang="ru-RU" dirty="0" smtClean="0"/>
              <a:t>. Приказом МЗ РФ от 5 ноября 2013 года № 822н регламентированы рекомендуемые штатные нормативы медицинских работников отделения организации медицинской помощи несовершеннолетним, </a:t>
            </a:r>
            <a:r>
              <a:rPr lang="ru-RU" b="1" dirty="0" smtClean="0"/>
              <a:t>введена должность «врач по гигиене детей и подростков</a:t>
            </a:r>
            <a:r>
              <a:rPr lang="ru-RU" dirty="0" smtClean="0"/>
              <a:t>», представлен стандарт оснащения медицинских кабинетов, </a:t>
            </a:r>
            <a:r>
              <a:rPr lang="ru-RU" b="1" dirty="0" smtClean="0"/>
              <a:t>определены функциональные обязанности медицинских работников</a:t>
            </a:r>
            <a:r>
              <a:rPr lang="ru-RU" dirty="0" smtClean="0"/>
              <a:t>.   При медицинском сопровождении детей в детских садах и школах медицинские работники  оказывают экстренную и неотложную помощь, проводят медосмотры, </a:t>
            </a:r>
            <a:r>
              <a:rPr lang="ru-RU" dirty="0" err="1" smtClean="0"/>
              <a:t>вакцинопрофилактику</a:t>
            </a:r>
            <a:r>
              <a:rPr lang="ru-RU" dirty="0" smtClean="0"/>
              <a:t>,  оказывают содействие в обеспечении санитарно-эпидемиологического обучающихся, проводят профилактическую работу по снижению негативного влияния факторов </a:t>
            </a:r>
            <a:r>
              <a:rPr lang="ru-RU" dirty="0" err="1" smtClean="0"/>
              <a:t>внутришкольной</a:t>
            </a:r>
            <a:r>
              <a:rPr lang="ru-RU" dirty="0" smtClean="0"/>
              <a:t> среды на здоровье детей.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Реализация Приоритетного национального проекта «Здоровье» в Чувашской Республике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По направлению «</a:t>
            </a:r>
            <a:r>
              <a:rPr lang="ru-RU" sz="2400" dirty="0" err="1" smtClean="0"/>
              <a:t>Вакцинопрофилактика</a:t>
            </a:r>
            <a:r>
              <a:rPr lang="ru-RU" sz="2400" dirty="0" smtClean="0"/>
              <a:t>» в Чувашскую Республику в 2006-2007 году поставлено иммунобиологических препаратов на общую сумму 79 миллионов рублей. </a:t>
            </a:r>
          </a:p>
          <a:p>
            <a:r>
              <a:rPr lang="ru-RU" sz="2400" dirty="0" smtClean="0"/>
              <a:t>Охвачено дополнительной иммунизацией 100 % подлежащих вакцинации (около 700 тысяч человек). </a:t>
            </a:r>
          </a:p>
          <a:p>
            <a:r>
              <a:rPr lang="ru-RU" sz="2400" dirty="0" smtClean="0"/>
              <a:t>Против гепатита В вакцинировано более 260 тысяч населения в возрасте 18-35 лет, около 4 тысяч детей 1-17 лет завершили вакцинацию. </a:t>
            </a:r>
          </a:p>
          <a:p>
            <a:r>
              <a:rPr lang="ru-RU" sz="2400" dirty="0" smtClean="0"/>
              <a:t>Охват населения республики вакцинацией против краснухи, гриппа и полиомиелита в 2006 и 2007 годах составили 100 % от плана.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Медицина и экология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Возникновение и развитие большинства заболеваний человека связано с экологической ситуацией, образом жизни и привычками. В Чувашской Республике из 82 анализируемых показателей качества питьевой воды, чистоты атмосферного воздуха - 58 значительно лучше, чем в Российской Федерации. </a:t>
            </a:r>
          </a:p>
          <a:p>
            <a:r>
              <a:rPr lang="ru-RU" dirty="0" smtClean="0"/>
              <a:t>За 10-летие стабилизировалась санитарно-эпидемиологическая обстановка по инфекционным болезням, 36 из 47 показателей инфекционной заболеваемости в Чувашии лучше, чем в России: заболеваемость кишечными инфекциями снизилась в 3 раза, воздушно-капельными – в 10 раз, вирусным гепатитом А - на 14%.</a:t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/>
              <a:t>Численность врачей в Чувашии (без зубных), </a:t>
            </a:r>
            <a:br>
              <a:rPr lang="ru-RU" sz="2000" b="1" dirty="0" smtClean="0"/>
            </a:br>
            <a:r>
              <a:rPr lang="ru-RU" sz="2000" b="1" dirty="0" smtClean="0"/>
              <a:t>(человек)</a:t>
            </a:r>
            <a:endParaRPr lang="ru-RU" sz="20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610197726"/>
              </p:ext>
            </p:extLst>
          </p:nvPr>
        </p:nvGraphicFramePr>
        <p:xfrm>
          <a:off x="323528" y="1397000"/>
          <a:ext cx="8640960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3519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Торжественное вручение дипломов выпускникам медицинского факультета ЧГУ им. И.Н. Ульянова</a:t>
            </a:r>
            <a:endParaRPr lang="ru-RU" sz="2000" b="1" dirty="0"/>
          </a:p>
        </p:txBody>
      </p:sp>
      <p:pic>
        <p:nvPicPr>
          <p:cNvPr id="51202" name="Picture 2" descr="C:\Users\Public\Documents\hd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1220987"/>
            <a:ext cx="5871154" cy="5419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Медицинские кадры в Чувашии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1998167"/>
              </p:ext>
            </p:extLst>
          </p:nvPr>
        </p:nvGraphicFramePr>
        <p:xfrm>
          <a:off x="457202" y="1412776"/>
          <a:ext cx="8435282" cy="41044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30622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</a:tblGrid>
              <a:tr h="521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199" marR="9199" marT="919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1920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199" marR="9199" marT="9199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1930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1940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1950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1960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1970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1980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1990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2000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2010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</a:tr>
              <a:tr h="946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Врачи всех специальностей (без зубных)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10800" marT="1080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22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111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317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613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944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2042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3518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4819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5628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5302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</a:tr>
              <a:tr h="877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Приходится на 10 тыс</a:t>
                      </a:r>
                      <a:r>
                        <a:rPr lang="ru-RU" sz="1400" u="none" strike="noStrike" dirty="0" smtClean="0">
                          <a:effectLst/>
                        </a:rPr>
                        <a:t>. населения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180000" marR="10800" marT="10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0,26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1,2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2,6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5,9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8,5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16,4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26,8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35,6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41,6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41,5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</a:tr>
              <a:tr h="8821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Всего средний медицинский персонал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10800" marT="10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83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189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2438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3305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5551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9335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10726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14059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14588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13028</a:t>
                      </a:r>
                      <a:endParaRPr lang="ru-RU" sz="1400" b="0" i="0" u="none" strike="noStrike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</a:tr>
              <a:tr h="877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Приходится на 10 тыс</a:t>
                      </a:r>
                      <a:r>
                        <a:rPr lang="ru-RU" sz="1400" u="none" strike="noStrike" dirty="0" smtClean="0">
                          <a:effectLst/>
                        </a:rPr>
                        <a:t>. населения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180000" marR="10800" marT="10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0,99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2,01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18,8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31,8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49,1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76,2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81,4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105,1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107,8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101,9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199" marR="9199" marT="919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495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b="1" dirty="0" smtClean="0"/>
              <a:t>наркомы и министры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 здравоохранения Чувашии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ru-RU" sz="4800" b="1" dirty="0" smtClean="0"/>
              <a:t>Краснов А.Д. –    Зав.Областным отделом здравоохранения . 1920-1921 гг.</a:t>
            </a:r>
          </a:p>
          <a:p>
            <a:pPr lvl="0"/>
            <a:r>
              <a:rPr lang="ru-RU" sz="4800" b="1" dirty="0" smtClean="0"/>
              <a:t>Лукьянов И.К. –  Зав.Областным отделом  здравоохранения. 1921 – 1924 гг. </a:t>
            </a:r>
          </a:p>
          <a:p>
            <a:pPr lvl="0"/>
            <a:r>
              <a:rPr lang="ru-RU" sz="4800" b="1" dirty="0" smtClean="0"/>
              <a:t>                              Нарком здравоохранения ЧАССР 1925 г.</a:t>
            </a:r>
          </a:p>
          <a:p>
            <a:pPr lvl="0"/>
            <a:r>
              <a:rPr lang="ru-RU" sz="4800" b="1" dirty="0" smtClean="0"/>
              <a:t>Герасимов Г.Г. – Нарком здравоохранения ЧАССР. 1925-1928 гг.</a:t>
            </a:r>
          </a:p>
          <a:p>
            <a:pPr lvl="0"/>
            <a:r>
              <a:rPr lang="ru-RU" sz="4800" b="1" dirty="0" smtClean="0"/>
              <a:t>Чубуков А.В. –    Нарком здравоохранения ЧАССР. 1928-1931 гг.</a:t>
            </a:r>
          </a:p>
          <a:p>
            <a:pPr lvl="0"/>
            <a:r>
              <a:rPr lang="ru-RU" sz="4800" b="1" dirty="0" smtClean="0"/>
              <a:t>Иванов Д.А. -      Нарком Здравоохранения ЧАССР. 1931-1934 гг.</a:t>
            </a:r>
          </a:p>
          <a:p>
            <a:pPr lvl="0"/>
            <a:r>
              <a:rPr lang="ru-RU" sz="4800" b="1" dirty="0" smtClean="0"/>
              <a:t>Сергеев М.С. -    Нарком здравоохранения ЧАССР с  19 августа по 5 октября1934 гг.</a:t>
            </a:r>
          </a:p>
          <a:p>
            <a:pPr lvl="0"/>
            <a:r>
              <a:rPr lang="ru-RU" sz="4800" b="1" dirty="0" smtClean="0"/>
              <a:t>Абрамов И.К. -    Нарком здравоохранения ЧАССР с 5 октября 1934-по 26 июня 1935 гг.</a:t>
            </a:r>
          </a:p>
          <a:p>
            <a:pPr lvl="0"/>
            <a:r>
              <a:rPr lang="ru-RU" sz="4800" b="1" dirty="0" smtClean="0"/>
              <a:t>Чернов Н.И. -      Нарком здравоохранения ЧАССР. 1938-1939 гг.</a:t>
            </a:r>
          </a:p>
          <a:p>
            <a:pPr lvl="0"/>
            <a:r>
              <a:rPr lang="ru-RU" sz="4800" b="1" dirty="0" smtClean="0"/>
              <a:t>Соколов Н.С. -    Нарком здравоохранения ЧАССР. 1939-1941 гг.</a:t>
            </a:r>
          </a:p>
          <a:p>
            <a:pPr lvl="0"/>
            <a:r>
              <a:rPr lang="ru-RU" sz="4800" b="1" dirty="0" smtClean="0"/>
              <a:t>Лихачов А.И. -    Нарком здравоохранения ЧАССР. 1941-1947 гг. </a:t>
            </a:r>
          </a:p>
          <a:p>
            <a:pPr lvl="0"/>
            <a:r>
              <a:rPr lang="ru-RU" sz="4800" b="1" dirty="0" smtClean="0"/>
              <a:t>                              Министр здравоохранения 1947-1948 гг.</a:t>
            </a:r>
          </a:p>
          <a:p>
            <a:pPr lvl="0"/>
            <a:r>
              <a:rPr lang="ru-RU" sz="4800" b="1" dirty="0" smtClean="0"/>
              <a:t>Осипов П.Н. -      Министр здравоохранения ЧАССР. 1948-1950 гг.</a:t>
            </a:r>
          </a:p>
          <a:p>
            <a:pPr lvl="0"/>
            <a:r>
              <a:rPr lang="ru-RU" sz="4800" b="1" dirty="0" smtClean="0"/>
              <a:t>Ефимова В.Г. -    Министр здравоохранения ЧАССР. 1950-1962 гг.</a:t>
            </a:r>
          </a:p>
          <a:p>
            <a:pPr lvl="0"/>
            <a:r>
              <a:rPr lang="ru-RU" sz="4800" b="1" dirty="0" smtClean="0"/>
              <a:t>Филиппов И.Ф. - Министр здравоохранения ЧАССР. 1962-1979 гг.</a:t>
            </a:r>
          </a:p>
          <a:p>
            <a:pPr lvl="0"/>
            <a:r>
              <a:rPr lang="ru-RU" sz="4800" b="1" dirty="0" smtClean="0"/>
              <a:t>Григорьев Н.Г. -  Министр здравоохранения ЧАССР. 1979-1994 гг.</a:t>
            </a:r>
          </a:p>
          <a:p>
            <a:pPr lvl="0"/>
            <a:r>
              <a:rPr lang="ru-RU" sz="4800" b="1" dirty="0" smtClean="0"/>
              <a:t>Шарапова О.В. - Министр здравоохранения ЧР. 1994-2000 гг.</a:t>
            </a:r>
          </a:p>
          <a:p>
            <a:pPr lvl="0"/>
            <a:r>
              <a:rPr lang="ru-RU" sz="4800" b="1" dirty="0" smtClean="0"/>
              <a:t> </a:t>
            </a:r>
            <a:r>
              <a:rPr lang="ru-RU" sz="4800" b="1" dirty="0" err="1" smtClean="0"/>
              <a:t>Суслонова</a:t>
            </a:r>
            <a:r>
              <a:rPr lang="ru-RU" sz="4800" b="1" dirty="0" smtClean="0"/>
              <a:t> Н.В. - Министр здравоохранения ЧР. 2000-2005 гг. Министр здравоохранения и социального</a:t>
            </a:r>
          </a:p>
          <a:p>
            <a:pPr lvl="0"/>
            <a:r>
              <a:rPr lang="ru-RU" sz="4800" b="1" dirty="0" smtClean="0"/>
              <a:t>                               развития ЧР с 2005 г. </a:t>
            </a:r>
          </a:p>
          <a:p>
            <a:pPr lvl="0"/>
            <a:r>
              <a:rPr lang="ru-RU" sz="4800" b="1" dirty="0" smtClean="0"/>
              <a:t>                               С 2005 г. Вице-премьер Председателя Кабинета Министров ЧР</a:t>
            </a:r>
          </a:p>
          <a:p>
            <a:r>
              <a:rPr lang="ru-RU" sz="4800" b="1" dirty="0" smtClean="0"/>
              <a:t> </a:t>
            </a:r>
            <a:r>
              <a:rPr lang="ru-RU" sz="4800" b="1" dirty="0" err="1" smtClean="0"/>
              <a:t>Муллина</a:t>
            </a:r>
            <a:r>
              <a:rPr lang="ru-RU" sz="4800" b="1" dirty="0" smtClean="0"/>
              <a:t> В.П. -   Министр здравоохранения и социального развития ЧР .2010-2012 гг.</a:t>
            </a:r>
            <a:br>
              <a:rPr lang="ru-RU" sz="4800" b="1" dirty="0" smtClean="0"/>
            </a:br>
            <a:r>
              <a:rPr lang="ru-RU" sz="4800" b="1" dirty="0" smtClean="0"/>
              <a:t> Самойлова А.В. - . – Министр здравоохранения и социального развития ЧР., </a:t>
            </a:r>
          </a:p>
          <a:p>
            <a:r>
              <a:rPr lang="ru-RU" sz="4800" b="1" dirty="0" smtClean="0"/>
              <a:t>                                     с 2015- 2017 министр здравоохранения ЧР. </a:t>
            </a:r>
          </a:p>
          <a:p>
            <a:r>
              <a:rPr lang="ru-RU" sz="4800" b="1" dirty="0" smtClean="0"/>
              <a:t>                                     С января 2012 - зам. Председателя Кабинета Министров Чувашской Республики.</a:t>
            </a:r>
          </a:p>
          <a:p>
            <a:r>
              <a:rPr lang="ru-RU" sz="4800" b="1" dirty="0" smtClean="0"/>
              <a:t>Викторов В.Н.-     Министр здравоохранения Чувашии. 2017- 2020. </a:t>
            </a:r>
          </a:p>
          <a:p>
            <a:r>
              <a:rPr lang="ru-RU" sz="4800" b="1" dirty="0" smtClean="0"/>
              <a:t>                                     С апреля 2019 г. - зам.председателя Кабинета Министров Чувашии.</a:t>
            </a:r>
          </a:p>
          <a:p>
            <a:r>
              <a:rPr lang="ru-RU" sz="4800" b="1" dirty="0" smtClean="0"/>
              <a:t>Степанов В.Г. –    Министр здравоохранения Чувашии с 11 февраля 2020 г.</a:t>
            </a:r>
          </a:p>
          <a:p>
            <a:r>
              <a:rPr lang="ru-RU" sz="4800" b="1" dirty="0" smtClean="0"/>
              <a:t> </a:t>
            </a:r>
          </a:p>
          <a:p>
            <a:r>
              <a:rPr lang="ru-RU" sz="4800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Охват населения высокотехнологичной медицинской помощью, (человек)</a:t>
            </a:r>
            <a:endParaRPr lang="ru-RU" sz="20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818210774"/>
              </p:ext>
            </p:extLst>
          </p:nvPr>
        </p:nvGraphicFramePr>
        <p:xfrm>
          <a:off x="467544" y="1397000"/>
          <a:ext cx="82089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22102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768752" cy="56207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Рождаемость в Чувашской Республике,</a:t>
            </a:r>
            <a:br>
              <a:rPr lang="ru-RU" sz="2000" dirty="0" smtClean="0"/>
            </a:br>
            <a:r>
              <a:rPr lang="ru-RU" sz="2000" dirty="0" smtClean="0"/>
              <a:t> на 1000 населения</a:t>
            </a:r>
            <a:endParaRPr lang="ru-RU" sz="2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922834247"/>
              </p:ext>
            </p:extLst>
          </p:nvPr>
        </p:nvGraphicFramePr>
        <p:xfrm>
          <a:off x="395536" y="1397000"/>
          <a:ext cx="835292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81291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6207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Реализация программы </a:t>
            </a:r>
            <a:br>
              <a:rPr lang="ru-RU" sz="1800" b="1" dirty="0" smtClean="0"/>
            </a:br>
            <a:r>
              <a:rPr lang="ru-RU" sz="1800" b="1" dirty="0" smtClean="0"/>
              <a:t>«Формирование здорового образа жизни»</a:t>
            </a:r>
            <a:br>
              <a:rPr lang="ru-RU" sz="1800" b="1" dirty="0" smtClean="0"/>
            </a:br>
            <a:r>
              <a:rPr lang="ru-RU" sz="1800" b="1" dirty="0" smtClean="0"/>
              <a:t> в Чувашской Республике</a:t>
            </a:r>
            <a:endParaRPr lang="ru-RU" sz="18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595186828"/>
              </p:ext>
            </p:extLst>
          </p:nvPr>
        </p:nvGraphicFramePr>
        <p:xfrm>
          <a:off x="251520" y="1901056"/>
          <a:ext cx="4320480" cy="38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844337830"/>
              </p:ext>
            </p:extLst>
          </p:nvPr>
        </p:nvGraphicFramePr>
        <p:xfrm>
          <a:off x="4644008" y="1901056"/>
          <a:ext cx="4320480" cy="38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09531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/>
              <a:t>Количество лечебно-профилактических учреждений </a:t>
            </a:r>
            <a:br>
              <a:rPr lang="ru-RU" sz="1800" b="1" dirty="0" smtClean="0"/>
            </a:br>
            <a:r>
              <a:rPr lang="ru-RU" sz="1800" b="1" dirty="0" smtClean="0"/>
              <a:t>в Чувашской Республике</a:t>
            </a:r>
            <a:endParaRPr lang="ru-RU" sz="1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170230"/>
              </p:ext>
            </p:extLst>
          </p:nvPr>
        </p:nvGraphicFramePr>
        <p:xfrm>
          <a:off x="457201" y="1268760"/>
          <a:ext cx="8229597" cy="52109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37627"/>
                <a:gridCol w="599197"/>
                <a:gridCol w="599197"/>
                <a:gridCol w="599197"/>
                <a:gridCol w="599197"/>
                <a:gridCol w="599197"/>
                <a:gridCol w="599197"/>
                <a:gridCol w="599197"/>
                <a:gridCol w="599197"/>
                <a:gridCol w="599197"/>
                <a:gridCol w="599197"/>
              </a:tblGrid>
              <a:tr h="357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366" marR="9366" marT="936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1920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9366" marR="9366" marT="9366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1930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1940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1950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1960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1970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1980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1990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2000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2010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</a:tr>
              <a:tr h="722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Число лечебно-профилактических учреждений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72000" marR="10800" marT="1080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24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35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86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73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104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125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127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121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Коек в них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72000" marR="10800" marT="10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897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1070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2771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3710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6145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11987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15245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18611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15357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11667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Число диспансеров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72000" marR="10800" marT="10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23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21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21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Коек в них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72000" marR="10800" marT="10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180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430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865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1160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1260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1462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1351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</a:tr>
              <a:tr h="6823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Стоматологические поликлиники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72000" marR="10800" marT="10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</a:tr>
              <a:tr h="6823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Число фельдшерско-акушерских пунктов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72000" marR="10800" marT="10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21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242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52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542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709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698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698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693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518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</a:tr>
              <a:tr h="7155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Число санитарно-эпидемиологических станций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72000" marR="10800" marT="10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34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24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26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23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25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23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</a:tr>
              <a:tr h="6823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Число врачебных и фельдшерских здравпунктов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72000" marR="10800" marT="108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52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114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172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183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76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35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366" marR="9366" marT="936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9232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Население </a:t>
            </a:r>
            <a:r>
              <a:rPr lang="ru-RU" sz="2000" b="1" dirty="0" err="1" smtClean="0"/>
              <a:t>чувашии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1917804"/>
              </p:ext>
            </p:extLst>
          </p:nvPr>
        </p:nvGraphicFramePr>
        <p:xfrm>
          <a:off x="457202" y="1196752"/>
          <a:ext cx="8229595" cy="4896544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219602"/>
                <a:gridCol w="546363"/>
                <a:gridCol w="546363"/>
                <a:gridCol w="546363"/>
                <a:gridCol w="546363"/>
                <a:gridCol w="546363"/>
                <a:gridCol w="546363"/>
                <a:gridCol w="546363"/>
                <a:gridCol w="546363"/>
                <a:gridCol w="546363"/>
                <a:gridCol w="546363"/>
                <a:gridCol w="546363"/>
              </a:tblGrid>
              <a:tr h="5616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1913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1920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1930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1940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1950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1960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1970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1980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1990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2000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2010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</a:tr>
              <a:tr h="8669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</a:rPr>
                        <a:t>Рождаемость, </a:t>
                      </a:r>
                      <a:r>
                        <a:rPr lang="ru-RU" sz="1200" b="1" u="none" strike="noStrike" dirty="0">
                          <a:effectLst/>
                        </a:rPr>
                        <a:t>на 1000 жителей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108000" marR="7200" marT="720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47,7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40,7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46,1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42,5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29,6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30,7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19,1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17,3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15,8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9,3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12,9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</a:tr>
              <a:tr h="8669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</a:rPr>
                        <a:t>Смертность, </a:t>
                      </a:r>
                      <a:r>
                        <a:rPr lang="ru-RU" sz="1200" b="1" u="none" strike="noStrike" dirty="0">
                          <a:effectLst/>
                        </a:rPr>
                        <a:t>на 1000 жителей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108000" marR="7200" marT="7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32,2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45,3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27,3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28,8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11,8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8,3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8,9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10,6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10,1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14,0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14,5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</a:tr>
              <a:tr h="8669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Естественный прирост населения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108000" marR="7200" marT="7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15,5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-4,6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28,8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17,7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17,8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22,4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10,2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6,7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5,7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-4,7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-1,6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</a:tr>
              <a:tr h="8669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Детская </a:t>
                      </a:r>
                      <a:r>
                        <a:rPr lang="ru-RU" sz="1200" b="1" u="none" strike="noStrike" smtClean="0">
                          <a:effectLst/>
                        </a:rPr>
                        <a:t>смертность, </a:t>
                      </a:r>
                      <a:r>
                        <a:rPr lang="ru-RU" sz="1200" b="1" u="none" strike="noStrike" dirty="0">
                          <a:effectLst/>
                        </a:rPr>
                        <a:t>на 1000 родившихся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108000" marR="7200" marT="7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370,0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650,0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193,0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204,0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88,8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45,6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30,0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18,4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13,6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12,9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5,4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</a:tr>
              <a:tr h="8669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Средняя продолжительность жизни</a:t>
                      </a:r>
                      <a:endParaRPr lang="ru-RU" sz="1200" b="1" i="0" u="none" strike="noStrike" dirty="0">
                        <a:effectLst/>
                        <a:latin typeface="Arial Cyr"/>
                      </a:endParaRPr>
                    </a:p>
                  </a:txBody>
                  <a:tcPr marL="108000" marR="7200" marT="72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1897г. - 30,98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1926г. - 36,62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1939г. - 45,13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1959г. - 65,19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1990г. - 68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1990г. - 68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2010г. - 68,98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8537" marR="8537" marT="853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82132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smtClean="0"/>
              <a:t>Государственная программа Чувашской Республики </a:t>
            </a:r>
            <a:br>
              <a:rPr lang="ru-RU" sz="2200" dirty="0" smtClean="0"/>
            </a:br>
            <a:r>
              <a:rPr lang="ru-RU" sz="2200" dirty="0" smtClean="0"/>
              <a:t>«Развитие здравоохранения» 2019-2035 гг.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ru-RU" sz="2900" dirty="0" smtClean="0"/>
              <a:t>Приоритеты государственной политики в сфере реализации Государственной программы Чувашской Республики «Развитие здравоохранения» определены </a:t>
            </a:r>
            <a:r>
              <a:rPr lang="ru-RU" sz="2900" u="sng" dirty="0" smtClean="0">
                <a:hlinkClick r:id="rId2"/>
              </a:rPr>
              <a:t>Стратегией социально-экономического развития Чувашской Республики до 2035 года</a:t>
            </a:r>
            <a:r>
              <a:rPr lang="ru-RU" sz="2900" dirty="0" smtClean="0"/>
              <a:t>, а также </a:t>
            </a:r>
            <a:r>
              <a:rPr lang="ru-RU" sz="2900" u="sng" dirty="0" smtClean="0">
                <a:hlinkClick r:id="rId3"/>
              </a:rPr>
              <a:t>Концепцией развития здравоохранения Чувашской Республики до 2030 года</a:t>
            </a:r>
            <a:r>
              <a:rPr lang="ru-RU" sz="2900" dirty="0" smtClean="0"/>
              <a:t>, которыми декларированы высокие стандарты благосостояния </a:t>
            </a:r>
            <a:r>
              <a:rPr lang="ru-RU" dirty="0" smtClean="0"/>
              <a:t>человека,  доступность и качество услуг здравоохранения высокого уровня.</a:t>
            </a:r>
          </a:p>
          <a:p>
            <a:pPr fontAlgn="base"/>
            <a:r>
              <a:rPr lang="ru-RU" dirty="0" smtClean="0"/>
              <a:t> </a:t>
            </a:r>
          </a:p>
          <a:p>
            <a:pPr fontAlgn="base"/>
            <a:r>
              <a:rPr lang="ru-RU" dirty="0" smtClean="0"/>
              <a:t>Целью Государственной программы является увеличение продолжительности жизни, повышение рождаемости, снижение смертности населения на основе внедрения новых медицинских технологий, повышения качества и доступности медицинской помощи, </a:t>
            </a:r>
            <a:r>
              <a:rPr lang="ru-RU" dirty="0" err="1" smtClean="0"/>
              <a:t>пациентоориентированной</a:t>
            </a:r>
            <a:r>
              <a:rPr lang="ru-RU" dirty="0" smtClean="0"/>
              <a:t> медицины, способствующей улучшению состояния здоровья населения.</a:t>
            </a: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Государственная программа Чувашской Республики </a:t>
            </a:r>
            <a:br>
              <a:rPr lang="ru-RU" sz="2000" b="1" dirty="0" smtClean="0"/>
            </a:br>
            <a:r>
              <a:rPr lang="ru-RU" sz="2000" b="1" dirty="0" smtClean="0"/>
              <a:t>«Развитие здравоохранения». 2019-2035 гг.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Реализация Государственной программы будет сопровождаться развитием критических технологий, таких как биомедицинские технологии, геномные, </a:t>
            </a:r>
            <a:r>
              <a:rPr lang="ru-RU" dirty="0" err="1" smtClean="0"/>
              <a:t>прогеномные</a:t>
            </a:r>
            <a:r>
              <a:rPr lang="ru-RU" dirty="0" smtClean="0"/>
              <a:t> и </a:t>
            </a:r>
            <a:r>
              <a:rPr lang="ru-RU" dirty="0" err="1" smtClean="0"/>
              <a:t>постгеномные</a:t>
            </a:r>
            <a:r>
              <a:rPr lang="ru-RU" dirty="0" smtClean="0"/>
              <a:t> технологии, клеточные технологии, биоинформационные технологии, технологии </a:t>
            </a:r>
            <a:r>
              <a:rPr lang="ru-RU" dirty="0" err="1" smtClean="0"/>
              <a:t>биоинженерии</a:t>
            </a:r>
            <a:r>
              <a:rPr lang="ru-RU" dirty="0" smtClean="0"/>
              <a:t>, </a:t>
            </a:r>
            <a:r>
              <a:rPr lang="ru-RU" dirty="0" err="1" smtClean="0"/>
              <a:t>технологии</a:t>
            </a:r>
            <a:r>
              <a:rPr lang="ru-RU" dirty="0" smtClean="0"/>
              <a:t> мониторинга и прогнозирования состояния окружающей среды, предотвращения и ликвидации ее загрязнения, технологии снижения потерь от социально значимых заболеваний. Медицинская помощь будет оказываться на принципах персонификации и </a:t>
            </a:r>
            <a:r>
              <a:rPr lang="ru-RU" dirty="0" err="1" smtClean="0"/>
              <a:t>пациентоориентированности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Государственная программа реализуется в 2019 - 2035 годах в три этапа:</a:t>
            </a: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 этап - 2019 - 2025 годы - структурные преобразования в здравоохранении;</a:t>
            </a: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 этап - 2026 - 2030 годы - развитие инновационного потенциала;</a:t>
            </a: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 этап - 2031 - 2035 годы - переход на новый тип развития отрасли.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Проект «Земский доктор»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В целях реализации проекта «Земский доктор», инициированного Председателем Правительства Российской Федерации В.В. Путиным, Главой Чувашии принят Указ «О мерах по обеспечению медицинскими кадрами учреждений здравоохранения Чувашской Республики на селе». </a:t>
            </a:r>
          </a:p>
          <a:p>
            <a:pPr>
              <a:buNone/>
            </a:pPr>
            <a:r>
              <a:rPr lang="ru-RU" sz="2000" dirty="0" smtClean="0"/>
              <a:t>     Уже с начала реализации программы «Земский доктор» в сельскую местность Чувашии удалось привлечь 371 молодого врача специалиста, в том числе в 2017 году – 56.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«Земские реаниматологи» в Аликово</a:t>
            </a:r>
            <a:endParaRPr lang="ru-RU" sz="2000" dirty="0"/>
          </a:p>
        </p:txBody>
      </p:sp>
      <p:pic>
        <p:nvPicPr>
          <p:cNvPr id="1026" name="Picture 2" descr="http://fs01.cap.ru/www19/medicin/Photo/2019_04/17/136ffc3a-182d-4e45-b006-8b1fa32cf0de/hd_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178" r="4178"/>
          <a:stretch>
            <a:fillRect/>
          </a:stretch>
        </p:blipFill>
        <p:spPr bwMode="auto">
          <a:xfrm>
            <a:off x="251520" y="332656"/>
            <a:ext cx="7332436" cy="5332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Начало развития медицины в Чувашии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В 1918-1920 гг. в Чувашии количество врачебных участков увеличилось - на 5, </a:t>
            </a:r>
          </a:p>
          <a:p>
            <a:r>
              <a:rPr lang="ru-RU" sz="2600" dirty="0" smtClean="0"/>
              <a:t>стационарных коек- на 664, </a:t>
            </a:r>
          </a:p>
          <a:p>
            <a:r>
              <a:rPr lang="ru-RU" sz="2600" dirty="0" smtClean="0"/>
              <a:t>фельдшерских пунктов – на 5,</a:t>
            </a:r>
          </a:p>
          <a:p>
            <a:r>
              <a:rPr lang="ru-RU" sz="2600" dirty="0" smtClean="0"/>
              <a:t> число врачей возросло - на 9, </a:t>
            </a:r>
          </a:p>
          <a:p>
            <a:r>
              <a:rPr lang="ru-RU" sz="2600" dirty="0" smtClean="0"/>
              <a:t>среднего медицинского персонала- на 32 человека. </a:t>
            </a:r>
          </a:p>
          <a:p>
            <a:r>
              <a:rPr lang="ru-RU" sz="2600" dirty="0" smtClean="0"/>
              <a:t>В конце 20-х годов появились новые санитарно- эпидемиологические станции (СЭС)- органы сосредотачивающие мероприятия по борьбе с инфекционными и паразитарными болезнями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Борьба с эпидемиями</a:t>
            </a:r>
            <a:endParaRPr lang="ru-RU" sz="2000" dirty="0"/>
          </a:p>
        </p:txBody>
      </p:sp>
      <p:pic>
        <p:nvPicPr>
          <p:cNvPr id="6" name="Содержимое 5" descr="http://zero50x.myjino.ru/allpic/47/9922-img_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404664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Образование Чувашской автономии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 утверждением 2 ноября 1917 г. СНК РСФСР «Декларации прав народов России», провозгласившей основы национальной политики советского государства, идея самоопределения чувашского народа получила свое дальнейшее развитие . </a:t>
            </a:r>
          </a:p>
          <a:p>
            <a:r>
              <a:rPr lang="ru-RU" dirty="0" smtClean="0"/>
              <a:t>Становление государственности чувашей связано с именем чувашского общественного и политического деятеля Д. С. </a:t>
            </a:r>
            <a:r>
              <a:rPr lang="ru-RU" dirty="0" err="1" smtClean="0"/>
              <a:t>Эльменя</a:t>
            </a:r>
            <a:r>
              <a:rPr lang="ru-RU" dirty="0" smtClean="0"/>
              <a:t> (1885—1932). </a:t>
            </a:r>
          </a:p>
          <a:p>
            <a:r>
              <a:rPr lang="ru-RU" dirty="0" smtClean="0"/>
              <a:t>24 июня 1920 года ВЦИК и СНК РСФСР приняли декрет об образовании Чувашской автономной области в составе РСФСР с центром в городе Чебоксары, включившей 7 уездов Казанской и Симбирской губернии. Постановление подписали Председатель СНК РСФСР В. И. Ленин, Председатель ВЦИК М. И. Калинин и секретарь ВЦИК А. С. Енукидзе.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://zero50x.myjino.ru/allpic/47/9922-img_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404664"/>
            <a:ext cx="78867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Этапы становления здравоохранения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Значительные изменения в развитии здравоохранения в Чувашии произошли в период 1917-90 гг. Для руководства медико-санитарным делом вначале были созданы уездные отделы здравоохранения при исполкомах (1917-27 гг.), </a:t>
            </a:r>
          </a:p>
          <a:p>
            <a:r>
              <a:rPr lang="ru-RU" dirty="0" smtClean="0"/>
              <a:t>затем они преобразованы в районные отделы здравоохранения (1928-63 гг.).</a:t>
            </a:r>
          </a:p>
          <a:p>
            <a:r>
              <a:rPr lang="ru-RU" dirty="0" smtClean="0"/>
              <a:t> После упразднения рай здравотделов развитием здравоохранения на местах занялись ЦРБ. В результате реализации права на самоопределение в 1920 г. Чувашия обрела государственность в составе РСФСР. </a:t>
            </a:r>
          </a:p>
          <a:p>
            <a:r>
              <a:rPr lang="ru-RU" dirty="0" smtClean="0"/>
              <a:t>Для руководства здравоохранением Чувашского автономного округа (ЧАО) (1920-25 гг.) был создан Центральный областной отдел здравоохранения (6 июля 1920г.). </a:t>
            </a:r>
          </a:p>
          <a:p>
            <a:r>
              <a:rPr lang="ru-RU" dirty="0" smtClean="0"/>
              <a:t>Декретом ВЦИК от 21 апреля 1925 г. ЧАО преобразовался в Чувашскую АССР, и при правительстве был организован Народный Комиссариат здравоохранения (15 июня 1925 г.)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История в датах: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21 апреля 1925 г. постановлением Президиума ВЦИК </a:t>
            </a:r>
            <a:r>
              <a:rPr lang="ru-RU" dirty="0" err="1" smtClean="0"/>
              <a:t>ЧувАО</a:t>
            </a:r>
            <a:r>
              <a:rPr lang="ru-RU" dirty="0" smtClean="0"/>
              <a:t> преобразована в </a:t>
            </a:r>
            <a:r>
              <a:rPr lang="ru-RU" b="1" dirty="0" smtClean="0"/>
              <a:t>Чувашскую АССР</a:t>
            </a:r>
            <a:r>
              <a:rPr lang="ru-RU" dirty="0" smtClean="0"/>
              <a:t>. В июне того же года в её состав включен город Алатырь с тремя волостями. </a:t>
            </a:r>
          </a:p>
          <a:p>
            <a:r>
              <a:rPr lang="ru-RU" dirty="0" smtClean="0"/>
              <a:t>В 1920-е годы обсуждалась идея изменения названия Чувашской АССР в Булгарскую АССР и переименования чувашей в булгар, вслед за переименованием черемис в марийцев. Предложение краеведов не получило поддержки руководства и населения республики.</a:t>
            </a:r>
          </a:p>
          <a:p>
            <a:r>
              <a:rPr lang="ru-RU" dirty="0" smtClean="0"/>
              <a:t> 31 января 1926 года принимается первая Конституция Чувашской АССР. Первые годы существования </a:t>
            </a:r>
            <a:r>
              <a:rPr lang="ru-RU" dirty="0" err="1" smtClean="0"/>
              <a:t>ЧувАО</a:t>
            </a:r>
            <a:r>
              <a:rPr lang="ru-RU" dirty="0" smtClean="0"/>
              <a:t>, а затем и ЧАССР, отмечены трудностями и испытаниями: бедственный неурожай и страшный голод, огромнейший урон нанесла Гражданская война (1917- 1922 гг.) в России. </a:t>
            </a:r>
          </a:p>
          <a:p>
            <a:r>
              <a:rPr lang="ru-RU" dirty="0" smtClean="0"/>
              <a:t>При численности всего населения в Чувашии менее 1 млн. чел. на войну было мобилизовано около 200 тыс. чел. (почти всё трудоспособное мужское население после мобилизации 1-й мировой войны) и около 100 тыс. не вернулось.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1163</TotalTime>
  <Words>1721</Words>
  <Application>Microsoft Office PowerPoint</Application>
  <PresentationFormat>Экран (4:3)</PresentationFormat>
  <Paragraphs>423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Трек</vt:lpstr>
      <vt:lpstr>. Здравоохранение Чувашии.</vt:lpstr>
      <vt:lpstr>1917 год – установление Советской власти</vt:lpstr>
      <vt:lpstr>  наркомы и министры  здравоохранения Чувашии   </vt:lpstr>
      <vt:lpstr>Начало развития медицины в Чувашии</vt:lpstr>
      <vt:lpstr>Борьба с эпидемиями</vt:lpstr>
      <vt:lpstr>Образование Чувашской автономии</vt:lpstr>
      <vt:lpstr>Слайд 7</vt:lpstr>
      <vt:lpstr>Этапы становления здравоохранения</vt:lpstr>
      <vt:lpstr>История в датах:</vt:lpstr>
      <vt:lpstr>Государственные символы Чувашии 1927-1937 гг.</vt:lpstr>
      <vt:lpstr>Медицинские работники Цивильской райбольницы. 1934 г.</vt:lpstr>
      <vt:lpstr>Операционная бригада. ЭГ-3057.</vt:lpstr>
      <vt:lpstr>1941-1945 гг.</vt:lpstr>
      <vt:lpstr>Слайд 14</vt:lpstr>
      <vt:lpstr>Показатель обеспеченности населения Чувашии врачами  (без зубных), на 10 тыс. жителей</vt:lpstr>
      <vt:lpstr>Использование Федеральных программ для оздоровления населения Чувашии</vt:lpstr>
      <vt:lpstr>Реализация Приоритетного национального проекта «Здоровье» в Чувашской Республике</vt:lpstr>
      <vt:lpstr>Реализация Приоритетного национального проекта «Здоровье» в Чувашской Республике</vt:lpstr>
      <vt:lpstr>Реализация Приоритетного национального проекта «Здоровье» в Чувашской Республике</vt:lpstr>
      <vt:lpstr>Слайд 20</vt:lpstr>
      <vt:lpstr>Реализация Приоритетного национального проекта «Здоровье» в Чувашской Республике</vt:lpstr>
      <vt:lpstr>Реализация Приоритетного национального проекта «Здоровье» в Чувашской Республике</vt:lpstr>
      <vt:lpstr>Осмотр больного в сельской больнице</vt:lpstr>
      <vt:lpstr>Школьная медицина</vt:lpstr>
      <vt:lpstr>Реализация Приоритетного национального проекта «Здоровье» в Чувашской Республике</vt:lpstr>
      <vt:lpstr>Медицина и экология</vt:lpstr>
      <vt:lpstr>Численность врачей в Чувашии (без зубных),  (человек)</vt:lpstr>
      <vt:lpstr>Торжественное вручение дипломов выпускникам медицинского факультета ЧГУ им. И.Н. Ульянова</vt:lpstr>
      <vt:lpstr>Медицинские кадры в Чувашии</vt:lpstr>
      <vt:lpstr>Охват населения высокотехнологичной медицинской помощью, (человек)</vt:lpstr>
      <vt:lpstr>Рождаемость в Чувашской Республике,  на 1000 населения</vt:lpstr>
      <vt:lpstr>Реализация программы  «Формирование здорового образа жизни»  в Чувашской Республике</vt:lpstr>
      <vt:lpstr>Количество лечебно-профилактических учреждений  в Чувашской Республике</vt:lpstr>
      <vt:lpstr>Население чувашии</vt:lpstr>
      <vt:lpstr>Государственная программа Чувашской Республики  «Развитие здравоохранения» 2019-2035 гг.</vt:lpstr>
      <vt:lpstr>Государственная программа Чувашской Республики  «Развитие здравоохранения». 2019-2035 гг.</vt:lpstr>
      <vt:lpstr>Проект «Земский доктор»</vt:lpstr>
      <vt:lpstr>Слайд 38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Музей</cp:lastModifiedBy>
  <cp:revision>73</cp:revision>
  <dcterms:created xsi:type="dcterms:W3CDTF">2012-12-10T06:49:55Z</dcterms:created>
  <dcterms:modified xsi:type="dcterms:W3CDTF">2020-06-19T07:50:51Z</dcterms:modified>
</cp:coreProperties>
</file>