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8" r:id="rId3"/>
    <p:sldId id="302" r:id="rId4"/>
    <p:sldId id="301" r:id="rId5"/>
    <p:sldId id="289" r:id="rId6"/>
    <p:sldId id="316" r:id="rId7"/>
    <p:sldId id="317" r:id="rId8"/>
    <p:sldId id="290" r:id="rId9"/>
    <p:sldId id="291" r:id="rId10"/>
    <p:sldId id="287" r:id="rId11"/>
    <p:sldId id="282" r:id="rId12"/>
    <p:sldId id="284" r:id="rId13"/>
    <p:sldId id="303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41" r:id="rId31"/>
    <p:sldId id="335" r:id="rId32"/>
    <p:sldId id="337" r:id="rId33"/>
    <p:sldId id="338" r:id="rId34"/>
    <p:sldId id="339" r:id="rId35"/>
    <p:sldId id="340" r:id="rId36"/>
    <p:sldId id="342" r:id="rId37"/>
  </p:sldIdLst>
  <p:sldSz cx="9144000" cy="6858000" type="screen4x3"/>
  <p:notesSz cx="6834188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D108BD4-A9F9-48DC-8419-8AE120E3FF3F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A96D538-5D9C-4D51-A3EA-07B8CE909B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>ГАУ ДПО «Институт усовершенствования врачей» </a:t>
            </a:r>
            <a:br>
              <a:rPr lang="ru-RU" sz="2200" dirty="0" smtClean="0"/>
            </a:br>
            <a:r>
              <a:rPr lang="ru-RU" sz="2200" dirty="0" smtClean="0"/>
              <a:t>Минздрава Чувашии</a:t>
            </a:r>
            <a:br>
              <a:rPr lang="ru-RU" sz="2200" dirty="0" smtClean="0"/>
            </a:br>
            <a:r>
              <a:rPr lang="ru-RU" sz="2200" dirty="0" smtClean="0"/>
              <a:t>Музей истории медицины </a:t>
            </a:r>
            <a:br>
              <a:rPr lang="ru-RU" sz="2200" dirty="0" smtClean="0"/>
            </a:br>
            <a:r>
              <a:rPr lang="ru-RU" sz="2200" dirty="0" smtClean="0"/>
              <a:t>имени Г.а. Алексеева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692696"/>
            <a:ext cx="8299648" cy="410790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4000" b="1" i="1" u="sng" dirty="0" smtClean="0"/>
              <a:t>БЕЗ СРОКА ДАВНОСТИ</a:t>
            </a:r>
          </a:p>
          <a:p>
            <a:pPr algn="ctr"/>
            <a:r>
              <a:rPr lang="ru-RU" sz="3500" b="1" dirty="0" smtClean="0"/>
              <a:t>19 АПРЕЛЯ 2022 Г.</a:t>
            </a:r>
          </a:p>
          <a:p>
            <a:pPr algn="ctr"/>
            <a:r>
              <a:rPr lang="ru-RU" sz="4000" b="1" dirty="0" smtClean="0"/>
              <a:t>День единых действий, в память о геноциде советского народа нацистами и их пособниками в годы Великой Отечественной войны 1941-1945 гг.</a:t>
            </a:r>
            <a:endParaRPr lang="ru-RU" sz="4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/>
              <a:t>РЕГИОНАЛЬНЫЕ КООРДИНАТОРЫ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85 РЕГИОНОВ</a:t>
            </a:r>
          </a:p>
          <a:p>
            <a:pPr>
              <a:buNone/>
            </a:pPr>
            <a:r>
              <a:rPr lang="ru-RU" sz="4000" b="1" dirty="0" smtClean="0"/>
              <a:t>140 КООРДИНАТОРОВ</a:t>
            </a:r>
          </a:p>
          <a:p>
            <a:pPr algn="ctr">
              <a:buNone/>
            </a:pPr>
            <a:r>
              <a:rPr lang="ru-RU" sz="2800" b="1" dirty="0" smtClean="0"/>
              <a:t>Представляем Вашему вниманию публикацию о местах трагедии мирного населения на оккупированных территориях страны: крупных массовых казней и массовых захоронений мирных граждан, погибших от рук нацистов и их пособников.</a:t>
            </a:r>
            <a:endParaRPr lang="ru-RU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/>
              <a:t>Исторические сведения о войне: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Из 26,6 млн. советских граждан, погибших в годы Великой отечественной войны, больше половины – 13,7 млн. – составляют мирные жители. Из них: 7,4 млн. человек были преднамеренно уничтожены; 2,1 млн. человек погибли на принудительных работах в Германии; 4,1 млн. человек умерли от голода, болезней и отсутствия медицинской помощи. Данный факт, а также преступления, совершенные нацистами и их пособниками против советского населения, имели все признаки геноцида.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Список наиболее крупных и значимых мест трагедии мирных жителей – жертв преступлений нацистов и их пособников </a:t>
            </a:r>
            <a:br>
              <a:rPr lang="ru-RU" sz="2000" b="1" dirty="0" smtClean="0"/>
            </a:br>
            <a:r>
              <a:rPr lang="ru-RU" sz="2000" b="1" dirty="0" smtClean="0"/>
              <a:t>в годы Великой Отечественной войны 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sz="3500" b="1" u="sng" dirty="0" smtClean="0"/>
              <a:t>Белгородская область</a:t>
            </a:r>
            <a:endParaRPr lang="ru-RU" sz="3500" dirty="0" smtClean="0"/>
          </a:p>
          <a:p>
            <a:pPr lvl="0"/>
            <a:r>
              <a:rPr lang="ru-RU" b="1" dirty="0" smtClean="0"/>
              <a:t>Памятник расстрелянным жителям и партизанам (Парк Памяти, г. Белгород)</a:t>
            </a:r>
          </a:p>
          <a:p>
            <a:r>
              <a:rPr lang="ru-RU" dirty="0" smtClean="0"/>
              <a:t>Справка: В период оккупации Дальний парк (Парк Памяти) г. Белгорода стал местом массового убийства и массового захоронения мирных жителей. По предварительным данным, в парке было захоронено не менее двух тысяч человек.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u="sng" dirty="0" smtClean="0"/>
              <a:t>Брянская область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b="1" dirty="0" smtClean="0"/>
              <a:t>Мемориальный комплекс «</a:t>
            </a:r>
            <a:r>
              <a:rPr lang="ru-RU" b="1" dirty="0" err="1" smtClean="0"/>
              <a:t>Хацунь</a:t>
            </a:r>
            <a:r>
              <a:rPr lang="ru-RU" b="1" dirty="0" smtClean="0"/>
              <a:t>» (Карачаевский район)</a:t>
            </a:r>
          </a:p>
          <a:p>
            <a:r>
              <a:rPr lang="ru-RU" dirty="0" smtClean="0"/>
              <a:t>Справка: Деревня </a:t>
            </a:r>
            <a:r>
              <a:rPr lang="ru-RU" dirty="0" err="1" smtClean="0"/>
              <a:t>Хацунь</a:t>
            </a:r>
            <a:r>
              <a:rPr lang="ru-RU" dirty="0" smtClean="0"/>
              <a:t> известна как место массового убийства мирных граждан в результате карательной операции. 25 октября 1941 г. несколько отрядов солдат вермахта окружили маленькую лесную деревушку, в которой находились, в основном, старики, женщины и дети. Пытаясь отомстить за трёх убитых немецких солдат, каратели полностью уничтожили деревню и расстреляли находившихся в ней мирных жителей.  Общее число погибших по разным источникам определяется от 188 до 318 человек. Трагедию в </a:t>
            </a:r>
            <a:r>
              <a:rPr lang="ru-RU" dirty="0" err="1" smtClean="0"/>
              <a:t>Хацуни</a:t>
            </a:r>
            <a:r>
              <a:rPr lang="ru-RU" dirty="0" smtClean="0"/>
              <a:t> зачастую сравнивают с уничтожением мирного населения в д. Хатынь.</a:t>
            </a:r>
          </a:p>
          <a:p>
            <a:pPr lvl="0"/>
            <a:r>
              <a:rPr lang="ru-RU" b="1" dirty="0" smtClean="0"/>
              <a:t>Территория лагеря «Дулаг-142» (пос. Урицкий, ныне – г. Брянск)</a:t>
            </a:r>
          </a:p>
          <a:p>
            <a:r>
              <a:rPr lang="ru-RU" dirty="0" smtClean="0"/>
              <a:t>Справка: «Дулаг-142» являлся сборно-пересыльным лагерем для военнопленных, в котором также массово содержались мирные граждане. Общее количество заключённых доходит до 80 000 человек, из которых погибло от 20 000 до 40 000. Здесь же были обнаружены места массового захоронения.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Волгоградская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/>
              <a:t>Кладбище в Дзержинском районе (г. Волгоград)</a:t>
            </a:r>
          </a:p>
          <a:p>
            <a:r>
              <a:rPr lang="ru-RU" dirty="0" smtClean="0"/>
              <a:t>Справка: После освобождения города в яме на кладбище в Дзержинском районе было обнаружено массовое захоронение по меньшей мере 516 мирных граждан, в том числе детей. Большинство этих жертв имели следы пыток на теле.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Территория лагеря «Дулаг-205» (г. Волгоград)</a:t>
            </a:r>
          </a:p>
          <a:p>
            <a:r>
              <a:rPr lang="ru-RU" dirty="0" smtClean="0"/>
              <a:t>Справка: «Дулаг-205» в с. Алексеевка являлся лагерем военнопленных, в котором также массово содержались мирные жители. Из 5 000 человек к моменту освобождения лагеря в живых остались только 700. Преступления нацистов в «Дулаге-205» были </a:t>
            </a:r>
            <a:r>
              <a:rPr lang="ru-RU" dirty="0" err="1" smtClean="0"/>
              <a:t>задокументированы</a:t>
            </a:r>
            <a:r>
              <a:rPr lang="ru-RU" dirty="0" smtClean="0"/>
              <a:t> и представлены в обвинительных материалах Нюрнбергского трибунала.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Воронежская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b="1" dirty="0" smtClean="0"/>
              <a:t>Территория лагеря «Дулаг-191» (г. Острогожск)</a:t>
            </a:r>
          </a:p>
          <a:p>
            <a:r>
              <a:rPr lang="ru-RU" dirty="0" smtClean="0"/>
              <a:t>Справка: Лагерь для военнопленных «Дулаг-191» располагался в 1942-1943 годах на кирпичном заводе вблизи села </a:t>
            </a:r>
            <a:r>
              <a:rPr lang="ru-RU" dirty="0" err="1" smtClean="0"/>
              <a:t>Лушниковка</a:t>
            </a:r>
            <a:r>
              <a:rPr lang="ru-RU" dirty="0" smtClean="0"/>
              <a:t>. На месте лагеря сохранилось массовое захоронение заключённых – в 2021 г. здесь были обнаружены останки свыше 1 200 человек. Общее количество погибших узников лагеря неизвестно, однако может доходить до восьми тысяч.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Мемориальный комплекс «Песчаный Лог» (г. Воронеж)</a:t>
            </a:r>
          </a:p>
          <a:p>
            <a:r>
              <a:rPr lang="ru-RU" dirty="0" smtClean="0"/>
              <a:t>Справка: Песчаный лог является местом массового расстрела мирных жителей – пациентов городского госпиталя под Воронежем, которое состоялось 27 августа 1942 г. Здесь же были захоронены их останки. Примерное количество жертв – не менее 450 человек.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Республика Калмыкия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/>
              <a:t>Обелиск жертвам фашизма, партизанам и мирным жителям, расстрелянным в годы Великой Отечественной войны 1941-1945 гг. в п. </a:t>
            </a:r>
            <a:r>
              <a:rPr lang="ru-RU" b="1" dirty="0" err="1" smtClean="0"/>
              <a:t>Гашун-Булг</a:t>
            </a:r>
            <a:endParaRPr lang="ru-RU" b="1" dirty="0" smtClean="0"/>
          </a:p>
          <a:p>
            <a:r>
              <a:rPr lang="ru-RU" dirty="0" smtClean="0"/>
              <a:t>Справка: Балка </a:t>
            </a:r>
            <a:r>
              <a:rPr lang="ru-RU" dirty="0" err="1" smtClean="0"/>
              <a:t>Гашун</a:t>
            </a:r>
            <a:r>
              <a:rPr lang="ru-RU" dirty="0" smtClean="0"/>
              <a:t> </a:t>
            </a:r>
            <a:r>
              <a:rPr lang="ru-RU" dirty="0" err="1" smtClean="0"/>
              <a:t>Булук</a:t>
            </a:r>
            <a:r>
              <a:rPr lang="ru-RU" dirty="0" smtClean="0"/>
              <a:t> (с 1961 г. – </a:t>
            </a:r>
            <a:r>
              <a:rPr lang="ru-RU" dirty="0" err="1" smtClean="0"/>
              <a:t>Гашун-Булг</a:t>
            </a:r>
            <a:r>
              <a:rPr lang="ru-RU" dirty="0" smtClean="0"/>
              <a:t>) стала местом захоронения в общих могилах сотен расстрелянных нацистами мирных жителей Калмыкии. Первое массовое убийство нацисты совершили 9 сентября 1942 г. После этого как умершие, так и ещё полуживые люди были захоронены в общей могиле в балке </a:t>
            </a:r>
            <a:r>
              <a:rPr lang="ru-RU" dirty="0" err="1" smtClean="0"/>
              <a:t>Гашун</a:t>
            </a:r>
            <a:r>
              <a:rPr lang="ru-RU" dirty="0" smtClean="0"/>
              <a:t> </a:t>
            </a:r>
            <a:r>
              <a:rPr lang="ru-RU" dirty="0" err="1" smtClean="0"/>
              <a:t>Булук</a:t>
            </a:r>
            <a:r>
              <a:rPr lang="ru-RU" dirty="0" smtClean="0"/>
              <a:t>. Согласно официальным документам, в 4-х вырытых ямах были захоронены 620 человек, среди них – 45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Калужская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/>
              <a:t>Музейно-краеведческий центр г. Боровска </a:t>
            </a:r>
          </a:p>
          <a:p>
            <a:r>
              <a:rPr lang="ru-RU" dirty="0" smtClean="0"/>
              <a:t>Справка: Краеведческий музей г. Боровска на пл. Революции 1905 г. (ныне – пл. Ленина) является местом массовой гибели мирных граждан. В октябре 1941 г. в помещение музея было загнано 1500 человек. К моменту освобождения города 467 человек погибли от холода, голода и антисанитарных условий.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Деревня Крюково (Барятинский район)</a:t>
            </a:r>
          </a:p>
          <a:p>
            <a:r>
              <a:rPr lang="ru-RU" dirty="0" smtClean="0"/>
              <a:t>Справка: В деревнях Крюково и </a:t>
            </a:r>
            <a:r>
              <a:rPr lang="ru-RU" dirty="0" err="1" smtClean="0"/>
              <a:t>Бельная</a:t>
            </a:r>
            <a:r>
              <a:rPr lang="ru-RU" dirty="0" smtClean="0"/>
              <a:t> Барятинского района в январе 1942 года нацисты и их пособники провели карательную операцию. Они расстреляли и сожгли более 500 мирных жителей, людей уничтожали целыми семьями.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686800" cy="8382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u="sng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Республика Карелия</a:t>
            </a:r>
            <a: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dirty="0" smtClean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Мемориал жертвам концлагерей, кладбище «Пески» (</a:t>
            </a:r>
            <a:r>
              <a:rPr lang="ru-RU" dirty="0" err="1" smtClean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Соломенское</a:t>
            </a:r>
            <a:r>
              <a:rPr lang="ru-RU" dirty="0" smtClean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 шоссе)</a:t>
            </a:r>
            <a:endParaRPr lang="ru-RU" sz="14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Справка: Кладбище в Песках стало местом массового захоронения военнопленных и мирных граждан, погибших в концлагерях г. Петрозаводска. Основной причиной смерти в большинстве случаев являлось истощение. Точное количество жертв неизвестно, однако на мемориале увековечены имена 3,5 тысяч жертв оккупационного режима.</a:t>
            </a:r>
            <a:endParaRPr lang="ru-RU" sz="14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Краснодарский край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b="1" dirty="0" smtClean="0"/>
              <a:t>Мемориал детям, замученным фашистами в г. Ейске (Старое кладбище, г. Ейск).</a:t>
            </a:r>
          </a:p>
          <a:p>
            <a:r>
              <a:rPr lang="ru-RU" dirty="0" smtClean="0"/>
              <a:t>Справка: Массовое убийство детей в Ейске – акция нацистских оккупантов, в ходе которой 9-10 октября 1942 года были уничтожены 214 воспитанников детского дома в возрасте от 6 до 14 лет, эвакуированные в Ейск из Симферополя. Дети были вывезены в «душегубках» в сторону </a:t>
            </a:r>
            <a:r>
              <a:rPr lang="ru-RU" dirty="0" err="1" smtClean="0"/>
              <a:t>Широчанского</a:t>
            </a:r>
            <a:r>
              <a:rPr lang="ru-RU" dirty="0" smtClean="0"/>
              <a:t> хутора в 3,5 км. от г. Ейска. Останки большинства из них не нашли до сих пор.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Памятник жертвам фашистского террора (</a:t>
            </a:r>
            <a:r>
              <a:rPr lang="ru-RU" b="1" dirty="0" err="1" smtClean="0"/>
              <a:t>Чистяковская</a:t>
            </a:r>
            <a:r>
              <a:rPr lang="ru-RU" b="1" dirty="0" smtClean="0"/>
              <a:t> роща, г. Краснодар).</a:t>
            </a:r>
          </a:p>
          <a:p>
            <a:r>
              <a:rPr lang="ru-RU" dirty="0" smtClean="0"/>
              <a:t>Справка: На территории Первомайской (ныне – </a:t>
            </a:r>
            <a:r>
              <a:rPr lang="ru-RU" dirty="0" err="1" smtClean="0"/>
              <a:t>Чистяковской</a:t>
            </a:r>
            <a:r>
              <a:rPr lang="ru-RU" dirty="0" smtClean="0"/>
              <a:t>) рощи были обнаружены останки мирных жителей, убитых нацистами. Точное количество уничтоженных именно на территории рощи неизвестно, однако всего за период оккупации города было убито свыше 13 000 краснодарцев. 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19 апреля 1943 г. </a:t>
            </a:r>
            <a:endParaRPr lang="ru-RU" sz="3200" b="1" dirty="0"/>
          </a:p>
        </p:txBody>
      </p:sp>
      <p:pic>
        <p:nvPicPr>
          <p:cNvPr id="4" name="Содержимое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643996"/>
            <a:ext cx="8686800" cy="434629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Мемориал детям, замученным фашистами </a:t>
            </a:r>
            <a:br>
              <a:rPr lang="ru-RU" sz="2800" dirty="0" smtClean="0"/>
            </a:br>
            <a:r>
              <a:rPr lang="ru-RU" sz="2800" dirty="0" smtClean="0"/>
              <a:t>в г. Ейске</a:t>
            </a:r>
            <a:endParaRPr lang="ru-RU" sz="2800" dirty="0"/>
          </a:p>
        </p:txBody>
      </p:sp>
      <p:pic>
        <p:nvPicPr>
          <p:cNvPr id="4" name="Содержимое 3" descr="https://avatars.mds.yandex.net/get-altay/2022045/2a00000173f1cff455c6c858a29f8e630ec1/XXXL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0892" y="1554163"/>
            <a:ext cx="6034616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Республика Крым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/>
              <a:t>Мемориальный комплекс «Концлагерь «Красный» (г. Симферополь)</a:t>
            </a:r>
          </a:p>
          <a:p>
            <a:r>
              <a:rPr lang="ru-RU" dirty="0" smtClean="0"/>
              <a:t>Справка: «Красный» – совхоз вблизи Симферополя (посёлок Мирное), на территории которого немецкие оккупационные власти при пособничестве коллаборационистов из местного населения организовали самый крупный в Крыму лагерь смерти. Он функционировал с лета 1942 г. по апрель 1944 г. и являлся крупнейшим в регионе. Одновременно в концлагере могло содержаться от 6 до 10 тысяч узников. Примерное количество жертв разнится от 8 до 15 тысяч человек. Наиболее крупные акции массового уничтожения 27 октября 1943 г. (погибло 1500 узников) и 11 апреля 1944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Курская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b="1" dirty="0" smtClean="0"/>
              <a:t>Массовое захоронение в Знаменской роще (г. Курск)</a:t>
            </a:r>
          </a:p>
          <a:p>
            <a:r>
              <a:rPr lang="ru-RU" dirty="0" smtClean="0"/>
              <a:t>Справка: На территории Курской области – сотни захоронений мирных граждан в период оккупации (1941-1943 гг.), одно из самых массовых – в Знаменской роще г. Курска. За 20 лет в Знаменской роще было обнаружены тела более 3 тысяч курян.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Территория лагеря «Дулаг-231» (пос. Новодворский, </a:t>
            </a:r>
            <a:r>
              <a:rPr lang="ru-RU" b="1" dirty="0" err="1" smtClean="0"/>
              <a:t>Касторненский</a:t>
            </a:r>
            <a:r>
              <a:rPr lang="ru-RU" b="1" dirty="0" smtClean="0"/>
              <a:t> район)</a:t>
            </a:r>
          </a:p>
          <a:p>
            <a:r>
              <a:rPr lang="ru-RU" dirty="0" smtClean="0"/>
              <a:t>Справка: Пересыльный лагерь для военнопленных, в котором также содержались мирные граждане. На территории Курской области в г. </a:t>
            </a:r>
            <a:r>
              <a:rPr lang="ru-RU" dirty="0" err="1" smtClean="0"/>
              <a:t>Касторное</a:t>
            </a:r>
            <a:r>
              <a:rPr lang="ru-RU" dirty="0" smtClean="0"/>
              <a:t> располагался в июле-августе 1942 г. В лагере содержалось 6000 – 8000 военнопленных и неизвестное число мирных жителей. Точное количество погибших неизвестно, однако в ходе поисковых работ 2002 – 2004 гг. были обнаружены останки 246 жертв.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u="sng" dirty="0" smtClean="0"/>
              <a:t>Ленинградская область и г. Санкт-Петербург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596064" cy="4739357"/>
          </a:xfrm>
        </p:spPr>
        <p:txBody>
          <a:bodyPr>
            <a:noAutofit/>
          </a:bodyPr>
          <a:lstStyle/>
          <a:p>
            <a:pPr lvl="0"/>
            <a:r>
              <a:rPr lang="ru-RU" sz="1200" b="1" dirty="0" smtClean="0"/>
              <a:t>Пискарёвское мемориальное кладбище (г. Санкт-Петербург)</a:t>
            </a:r>
          </a:p>
          <a:p>
            <a:r>
              <a:rPr lang="ru-RU" sz="1200" dirty="0" smtClean="0"/>
              <a:t>Справка: Пискарёвское кладбище является крупнейшим местом массовых захоронений жертв блокады Ленинграда. В братских могилах захоронены порядка 470 тысяч человек. </a:t>
            </a:r>
          </a:p>
          <a:p>
            <a:r>
              <a:rPr lang="ru-RU" sz="1200" dirty="0" smtClean="0"/>
              <a:t> </a:t>
            </a:r>
            <a:endParaRPr lang="ru-RU" sz="1200" b="1" dirty="0" smtClean="0"/>
          </a:p>
          <a:p>
            <a:pPr lvl="0"/>
            <a:r>
              <a:rPr lang="ru-RU" sz="1200" b="1" dirty="0" smtClean="0"/>
              <a:t>Памятник детям, погибшим от рук немецко-фашистских захватчиков (пос. Вырица, Гатчинский район)</a:t>
            </a:r>
          </a:p>
          <a:p>
            <a:r>
              <a:rPr lang="ru-RU" sz="1200" dirty="0" smtClean="0"/>
              <a:t>Справка: С сентября 1942 г. по декабрь 1943 г. в пос. Вырица под Гатчиной нацистами был организован один из крупнейших детских концлагерей – в нём были заключены более 200 (по некоторым данным – 300) малолетних узников в возрасте от 3 до 14 лет, многие из которых погибали от изнуряющего труда, голода и болезней – в лагере распространилась эпидемия тифа. В конце 1943 г., при отступлении немецкой армии, оставшихся в живых узников детского лагеря угнали в Германию. Лишь 30 человек смогли спрятаться в подвале здания и дождаться прихода частей Красной Армии.</a:t>
            </a:r>
          </a:p>
          <a:p>
            <a:r>
              <a:rPr lang="ru-RU" sz="1200" dirty="0" smtClean="0"/>
              <a:t> </a:t>
            </a:r>
            <a:endParaRPr lang="ru-RU" sz="1200" b="1" dirty="0" smtClean="0"/>
          </a:p>
          <a:p>
            <a:pPr lvl="0"/>
            <a:r>
              <a:rPr lang="ru-RU" sz="1200" b="1" dirty="0" smtClean="0"/>
              <a:t>Территория лагеря «Дулаг-154» (г. Гатчина)</a:t>
            </a:r>
          </a:p>
          <a:p>
            <a:r>
              <a:rPr lang="ru-RU" sz="1200" dirty="0" smtClean="0"/>
              <a:t>Справка: На территории города располагался один из крупнейших нацистских лагерей для военнопленных – «Дулаг-154», в бараках которого одновременно могли размещаться по 4-5 тысяч человек. Узниками лагеря и его филиалов становились не только военнопленные, но и местные жители. В системе лагеря «Дулаг-154» и его филиалов могло быть уничтожено (расстреляно, замучено, умерло от болезней, голода и холода) более 80 000 советских граждан. </a:t>
            </a:r>
          </a:p>
          <a:p>
            <a:r>
              <a:rPr lang="ru-RU" sz="1200" dirty="0" smtClean="0"/>
              <a:t> </a:t>
            </a:r>
          </a:p>
          <a:p>
            <a:pPr lvl="0"/>
            <a:r>
              <a:rPr lang="ru-RU" sz="1200" b="1" dirty="0" smtClean="0"/>
              <a:t>д. </a:t>
            </a:r>
            <a:r>
              <a:rPr lang="ru-RU" sz="1200" b="1" dirty="0" err="1" smtClean="0"/>
              <a:t>Дони</a:t>
            </a:r>
            <a:r>
              <a:rPr lang="ru-RU" sz="1200" b="1" dirty="0" smtClean="0"/>
              <a:t>, Гатчинский район</a:t>
            </a:r>
          </a:p>
          <a:p>
            <a:r>
              <a:rPr lang="ru-RU" sz="1200" dirty="0" smtClean="0"/>
              <a:t>Справка: На территории Гатчинского района в годы Великой Отечественной войны располагались многочисленные лагеря для военнопленных, в которых также массово содержались мирные жители. За период немецкой оккупации в гатчинских лагерях погибли от голода, пыток, а также насильственно уничтожены 80 тысяч узников. </a:t>
            </a:r>
            <a:endParaRPr lang="ru-RU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Липецкая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/>
              <a:t>Памятник жителям с. Вышнее Большое, сожжённым в декабре 1941 г. (</a:t>
            </a:r>
            <a:r>
              <a:rPr lang="ru-RU" b="1" dirty="0" err="1" smtClean="0"/>
              <a:t>Воловский</a:t>
            </a:r>
            <a:r>
              <a:rPr lang="ru-RU" b="1" dirty="0" smtClean="0"/>
              <a:t> район)</a:t>
            </a:r>
          </a:p>
          <a:p>
            <a:r>
              <a:rPr lang="ru-RU" dirty="0" smtClean="0"/>
              <a:t>Справка: Памятник посвящён событию, которое вошло в историю как «</a:t>
            </a:r>
            <a:r>
              <a:rPr lang="ru-RU" dirty="0" err="1" smtClean="0"/>
              <a:t>Воловская</a:t>
            </a:r>
            <a:r>
              <a:rPr lang="ru-RU" dirty="0" smtClean="0"/>
              <a:t> Хатынь». 7 декабря 1941 г. нацисты заперли в избе жителей села, после чего подожгли, выжить удалось только двоим. В тот день погибло 56 человек. Считается одной из крупнейших трагедий мирного населения на территории Липецкой области в период оккупации.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Московская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/>
              <a:t>Территория </a:t>
            </a:r>
            <a:r>
              <a:rPr lang="ru-RU" b="1" dirty="0" err="1" smtClean="0"/>
              <a:t>бывш</a:t>
            </a:r>
            <a:r>
              <a:rPr lang="ru-RU" b="1" dirty="0" smtClean="0"/>
              <a:t>. Лотошинской областной больницы (с. Микулино, Лотошинский район)</a:t>
            </a:r>
          </a:p>
          <a:p>
            <a:r>
              <a:rPr lang="ru-RU" dirty="0" smtClean="0"/>
              <a:t>Справка: С начала ноября 1941 г. нацистами было организовано массовое уничтожение пациентов больницы. Всего за время оккупации жертвами стали порядка 700 человек, как расстрелянные, так и погибшие от голода, обморожения, отравления. Захоронения были обнаружены на территории больницы.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Новгородская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b="1" dirty="0" smtClean="0"/>
              <a:t>Мемориальный комплекс «Жестяная горка» (Батецкий район)</a:t>
            </a:r>
          </a:p>
          <a:p>
            <a:r>
              <a:rPr lang="ru-RU" dirty="0" smtClean="0"/>
              <a:t>Справка: Мемориальный комплекс воздвигнут в 2020 г. на месте массового захоронения убитых нацистами мирных жителей в районе д. Жестяная горка. В найденных захоронениях покоятся жертвы карательных операций, проходивших на протяжении всей оккупации региона. Только на этом месте покоились останки не менее 2600 человек. 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Памятник детям, погибшим во время Великой Отечественной войны (ст. </a:t>
            </a:r>
            <a:r>
              <a:rPr lang="ru-RU" b="1" dirty="0" err="1" smtClean="0"/>
              <a:t>Лычково</a:t>
            </a:r>
            <a:r>
              <a:rPr lang="ru-RU" b="1" dirty="0" smtClean="0"/>
              <a:t>, </a:t>
            </a:r>
            <a:r>
              <a:rPr lang="ru-RU" b="1" dirty="0" err="1" smtClean="0"/>
              <a:t>Демянский</a:t>
            </a:r>
            <a:r>
              <a:rPr lang="ru-RU" b="1" dirty="0" smtClean="0"/>
              <a:t> район</a:t>
            </a:r>
            <a:r>
              <a:rPr lang="ru-RU" dirty="0" smtClean="0"/>
              <a:t>)</a:t>
            </a:r>
          </a:p>
          <a:p>
            <a:r>
              <a:rPr lang="ru-RU" dirty="0" smtClean="0"/>
              <a:t>Справка: На железнодорожной станции </a:t>
            </a:r>
            <a:r>
              <a:rPr lang="ru-RU" dirty="0" err="1" smtClean="0"/>
              <a:t>Лычково</a:t>
            </a:r>
            <a:r>
              <a:rPr lang="ru-RU" dirty="0" smtClean="0"/>
              <a:t> 18 июля 1941 г. произошла кровавая трагедия. Во время эвакуации из осаждённого Ленинграда через станцию проходил один из эвакуационных поездов, в котором находилось около 2000 детей и сопровождающих их педагогов и медицинских работников. Поезд попал под обстрел немецких бомбардировщиков, которые разбомбили эшелон с детьми. В этот день был убит 41 человек, в том числе 28 детей. 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Братское захоронение «Попово болото» (г. Демянск)</a:t>
            </a:r>
          </a:p>
          <a:p>
            <a:r>
              <a:rPr lang="ru-RU" dirty="0" err="1" smtClean="0"/>
              <a:t>Демянский</a:t>
            </a:r>
            <a:r>
              <a:rPr lang="ru-RU" dirty="0" smtClean="0"/>
              <a:t> район в годы Великой Отечественной войны стал местом концентрации нацистских концлагерей и массовых захоронений советских военнопленных и мирных жителей, пострадавших от рук нацистов и их пособников. После освобождения района в 36 траншеях в г. Демянск было обнаружено 5000 трупов, а в районе Попова болота – 17 тысяч. 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Орловская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/>
              <a:t>Братское кладбище жертв фашизма </a:t>
            </a:r>
          </a:p>
          <a:p>
            <a:pPr lvl="0"/>
            <a:r>
              <a:rPr lang="ru-RU" b="1" dirty="0" smtClean="0"/>
              <a:t>(г. Орёл)</a:t>
            </a:r>
          </a:p>
          <a:p>
            <a:r>
              <a:rPr lang="ru-RU" dirty="0" smtClean="0"/>
              <a:t>Справка: Военнопленные и мирные граждане, ставшие заключёнными орловской городской тюрьмы, в которой нацистами был организован лагерь, массово истреблялись. Кладбище возле городской тюрьмы стало местом массового захоронения погибших узников этого лагеря. В результате голода, побоев и расстрелов в лагере умерло не менее 5000 заключённых.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Псковская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b="1" dirty="0" smtClean="0"/>
              <a:t>Территория концлагеря «</a:t>
            </a:r>
            <a:r>
              <a:rPr lang="ru-RU" b="1" dirty="0" err="1" smtClean="0"/>
              <a:t>Моглино</a:t>
            </a:r>
            <a:r>
              <a:rPr lang="ru-RU" b="1" dirty="0" smtClean="0"/>
              <a:t>» (д. </a:t>
            </a:r>
            <a:r>
              <a:rPr lang="ru-RU" b="1" dirty="0" err="1" smtClean="0"/>
              <a:t>Моглино</a:t>
            </a:r>
            <a:r>
              <a:rPr lang="ru-RU" b="1" dirty="0" smtClean="0"/>
              <a:t>, Псковский район)</a:t>
            </a:r>
          </a:p>
          <a:p>
            <a:r>
              <a:rPr lang="ru-RU" dirty="0" smtClean="0"/>
              <a:t>Справка: В 1941 г. в д. </a:t>
            </a:r>
            <a:r>
              <a:rPr lang="ru-RU" dirty="0" err="1" smtClean="0"/>
              <a:t>Моглино</a:t>
            </a:r>
            <a:r>
              <a:rPr lang="ru-RU" dirty="0" smtClean="0"/>
              <a:t> был организован нацистский концлагерь, в который с марта 1942 г. начали массово поступать мирные граждане. Концлагерь стал местом смерти сотен жертв, здесь же были обнаружены тела 497 из них.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Мемориал жертвам фашистского концлагеря «Дулаг-100» (г. Порхов)</a:t>
            </a:r>
          </a:p>
          <a:p>
            <a:r>
              <a:rPr lang="ru-RU" dirty="0" smtClean="0"/>
              <a:t>Справка: «Дулаг-100» – немецкий пересыльный лагерь для военнопленных и гражданских лиц, который располагался в 3,2 км к востоку от г. Порхова с августа 1941 года по февраль 1944 года. В концлагере одновременно размещалось от 25 до 30 тыс. человек. Заключённые работали на разгрузке вагонов, в полях, на ремонте дорог. Условия их содержания были невыносимо тяжёлыми. За 2,5 года в лагере погибло до 85 тысяч советских граждан.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Ростовская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b="1" dirty="0" smtClean="0"/>
              <a:t>Мемориальный комплекс «Памяти жертв фашизма в </a:t>
            </a:r>
            <a:r>
              <a:rPr lang="ru-RU" b="1" dirty="0" err="1" smtClean="0"/>
              <a:t>Змиевской</a:t>
            </a:r>
            <a:r>
              <a:rPr lang="ru-RU" b="1" dirty="0" smtClean="0"/>
              <a:t> балке» (г. Ростов-на-Дону)</a:t>
            </a:r>
          </a:p>
          <a:p>
            <a:r>
              <a:rPr lang="ru-RU" dirty="0" smtClean="0"/>
              <a:t>Справка: 2-й </a:t>
            </a:r>
            <a:r>
              <a:rPr lang="ru-RU" dirty="0" err="1" smtClean="0"/>
              <a:t>Змеевский</a:t>
            </a:r>
            <a:r>
              <a:rPr lang="ru-RU" dirty="0" smtClean="0"/>
              <a:t> посёлок стал местом массового захоронения мирных жителей города. С 23 июля 1942 г. нацисты проводили на этом месте регулярные расстрелы. При этом наиболее крупные захоронения были найдены на территории </a:t>
            </a:r>
            <a:r>
              <a:rPr lang="ru-RU" dirty="0" err="1" smtClean="0"/>
              <a:t>песчанно-каменного</a:t>
            </a:r>
            <a:r>
              <a:rPr lang="ru-RU" dirty="0" smtClean="0"/>
              <a:t> карьера в 800 м. от посёлка (захоронено 15 000 человек), в роще в 500 м. от посёлка (захоронено 10 000 человек), место между Западным посёлком и 2-м </a:t>
            </a:r>
            <a:r>
              <a:rPr lang="ru-RU" dirty="0" err="1" smtClean="0"/>
              <a:t>Змеевским</a:t>
            </a:r>
            <a:r>
              <a:rPr lang="ru-RU" dirty="0" smtClean="0"/>
              <a:t> (захоронено 2000 человек). Общее количество жертв составляет порядка 27 000 человек.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Памятник жертвам фашизма на территории кирпичного завода (г. Сальск)</a:t>
            </a:r>
          </a:p>
          <a:p>
            <a:r>
              <a:rPr lang="ru-RU" dirty="0" smtClean="0"/>
              <a:t>Справка: Кирпичный завод № 1 в г. Сальске стал местом массовых убийств мирных жителей и военнопленных. Здесь же было обнаружено их массовое захоронение. Жертвами нацистов на этой территории стали примерно 3000 человек.</a:t>
            </a:r>
          </a:p>
          <a:p>
            <a:r>
              <a:rPr lang="ru-RU" dirty="0" smtClean="0"/>
              <a:t> </a:t>
            </a:r>
          </a:p>
          <a:p>
            <a:pPr lvl="0"/>
            <a:r>
              <a:rPr lang="ru-RU" b="1" dirty="0" smtClean="0"/>
              <a:t>Мемориал «Балка смерти» (г. Таганрог</a:t>
            </a:r>
            <a:r>
              <a:rPr lang="ru-RU" dirty="0" smtClean="0"/>
              <a:t>)</a:t>
            </a:r>
          </a:p>
          <a:p>
            <a:r>
              <a:rPr lang="ru-RU" dirty="0" smtClean="0"/>
              <a:t>Справка: На </a:t>
            </a:r>
            <a:r>
              <a:rPr lang="ru-RU" dirty="0" err="1" smtClean="0"/>
              <a:t>Петрушинской</a:t>
            </a:r>
            <a:r>
              <a:rPr lang="ru-RU" dirty="0" smtClean="0"/>
              <a:t> косе на территории завода им. Дмитрова города Таганрога, которая была названа самим немецким военным командованием «Балкой смерти», в четырех ямах были расстреляны свыше 6,5 тыс. человек. Расстрелы проводились регулярно на протяжении двух лет. Точное количество жертв установить не представляется возможным.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8686800" cy="4525963"/>
          </a:xfrm>
        </p:spPr>
        <p:txBody>
          <a:bodyPr>
            <a:normAutofit fontScale="92500" lnSpcReduction="20000"/>
          </a:bodyPr>
          <a:lstStyle/>
          <a:p>
            <a:pPr indent="0" algn="just">
              <a:lnSpc>
                <a:spcPct val="113000"/>
              </a:lnSpc>
            </a:pP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19 </a:t>
            </a:r>
            <a:r>
              <a:rPr lang="ru" b="1" dirty="0" smtClean="0">
                <a:solidFill>
                  <a:srgbClr val="435626"/>
                </a:solidFill>
                <a:latin typeface="Tahoma"/>
              </a:rPr>
              <a:t>апреля </a:t>
            </a: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1943 </a:t>
            </a:r>
            <a:r>
              <a:rPr lang="ru" b="1" dirty="0" smtClean="0">
                <a:solidFill>
                  <a:srgbClr val="435626"/>
                </a:solidFill>
                <a:latin typeface="Tahoma"/>
              </a:rPr>
              <a:t>года был издан Указ Президиума Верховного Совета СССР </a:t>
            </a: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№ 39 «</a:t>
            </a:r>
            <a:r>
              <a:rPr lang="ru" b="1" dirty="0" smtClean="0">
                <a:solidFill>
                  <a:srgbClr val="435626"/>
                </a:solidFill>
                <a:latin typeface="Tahoma"/>
              </a:rPr>
              <a:t>О мерах наказания для немецко</a:t>
            </a: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-</a:t>
            </a:r>
            <a:r>
              <a:rPr lang="ru" b="1" dirty="0" smtClean="0">
                <a:solidFill>
                  <a:srgbClr val="435626"/>
                </a:solidFill>
                <a:latin typeface="Tahoma"/>
              </a:rPr>
              <a:t>фашистских злодеев</a:t>
            </a: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, </a:t>
            </a:r>
            <a:r>
              <a:rPr lang="ru" b="1" dirty="0" smtClean="0">
                <a:solidFill>
                  <a:srgbClr val="435626"/>
                </a:solidFill>
                <a:latin typeface="Tahoma"/>
              </a:rPr>
              <a:t>виновных в убийствах и истязаниях советского гражданского населения и пленных красноармейцев</a:t>
            </a: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, </a:t>
            </a:r>
            <a:r>
              <a:rPr lang="ru" b="1" dirty="0" smtClean="0">
                <a:solidFill>
                  <a:srgbClr val="435626"/>
                </a:solidFill>
                <a:latin typeface="Tahoma"/>
              </a:rPr>
              <a:t>для шпионов</a:t>
            </a: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, </a:t>
            </a:r>
            <a:r>
              <a:rPr lang="ru" b="1" dirty="0" smtClean="0">
                <a:solidFill>
                  <a:srgbClr val="435626"/>
                </a:solidFill>
                <a:latin typeface="Tahoma"/>
              </a:rPr>
              <a:t>изменников родины из числа советских граждан и для их пособников»</a:t>
            </a:r>
            <a:endParaRPr lang="ru" b="1" dirty="0">
              <a:solidFill>
                <a:srgbClr val="435626"/>
              </a:solidFill>
              <a:latin typeface="Tahom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b="1" dirty="0" smtClean="0"/>
              <a:t>Мемориальный комплекс «Памяти жертв фашизма в </a:t>
            </a:r>
            <a:r>
              <a:rPr lang="ru-RU" sz="2700" b="1" dirty="0" err="1" smtClean="0"/>
              <a:t>Змиевской</a:t>
            </a:r>
            <a:r>
              <a:rPr lang="ru-RU" sz="2700" b="1" dirty="0" smtClean="0"/>
              <a:t> балке» (г. Ростов-на-Дону)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4" name="Содержимое 3" descr="Мемориальный комплекс жертвам фашизма «Змиевская балка»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3728" y="1554163"/>
            <a:ext cx="678894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Город Севастополь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/>
              <a:t>Памятник жертвам фашизма на кладбище «</a:t>
            </a:r>
            <a:r>
              <a:rPr lang="ru-RU" b="1" dirty="0" err="1" smtClean="0"/>
              <a:t>Кальфа</a:t>
            </a:r>
            <a:r>
              <a:rPr lang="ru-RU" b="1" dirty="0" smtClean="0"/>
              <a:t>» (5-й км. Балаклавского шоссе)</a:t>
            </a:r>
          </a:p>
          <a:p>
            <a:r>
              <a:rPr lang="ru-RU" dirty="0" smtClean="0"/>
              <a:t>Справка: В районе современного городского кладбища, на 4-м и 5-м км. Балаклавского шоссе, в годы нацистской оккупации проводились массовые казни мирного населения. Тела сбрасывались в противотанковый ров. Только в первые дни оккупации, в июле-августе 1942 г., сюда были вывезены для расстрела около 7 000 человек.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Смоленская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/>
              <a:t>Мемориал в память жертв немецкого лагеря «Дулаг-184» (г. Вязьма)</a:t>
            </a:r>
          </a:p>
          <a:p>
            <a:r>
              <a:rPr lang="ru-RU" dirty="0" smtClean="0"/>
              <a:t>Справка: Пересыльный лагерь «Дулаг-184» был организован нацистами в октябре 1941 года в г. Вязьме – на территории недостроенного авиазавода. В него отправлялись советские мирные граждане, военнослужащие, ополченцы, попавшие в окружение, многие доставлялись с поля боя в тяжелом состоянии. Так, только зимой 1941-1942 года здесь погибло около 70 тыс. человек. Тела погибших сваливались в огромные рвы – всего после нацистской оккупации таких погребальных рвов в Вязьме осталось 45.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Ставропольский край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/>
              <a:t>г. Минеральные Воды</a:t>
            </a:r>
          </a:p>
          <a:p>
            <a:r>
              <a:rPr lang="ru-RU" dirty="0" smtClean="0"/>
              <a:t>Справка: За время нацистской оккупации г. Минеральные воды Противотанковый ров возле стекольного завода стал место массового уничтожения и массового захоронения мирных жителей города. Только в период с 1 по 9 сентября 1942 г. в этом районе были убиты порядка 7,5 тыс. человек. На данный момент в Минеральных Водах установлен памятник жертвам массовых казней на стекольном заводе.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Тверская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/>
              <a:t>д. Брехово (Ржевский район)</a:t>
            </a:r>
          </a:p>
          <a:p>
            <a:r>
              <a:rPr lang="ru-RU" dirty="0" smtClean="0"/>
              <a:t>Справка: В д. Брехово был организован нацистский лагерь для гражданского населения, куда согнали около тысячи жителей близлежащих деревень. По несколько десятков человек набилось в избы, сараи, амбары. К приходу советских войск и освобождения лагеря в нём погибло 400 человек. Аналогичный лагерь для молодёжи действовал и на территории соседней станции </a:t>
            </a:r>
            <a:r>
              <a:rPr lang="ru-RU" dirty="0" err="1" smtClean="0"/>
              <a:t>Мончалово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Тульская область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/>
              <a:t>Церковь Сергия Радонежского (ул. Коммунаров, г. Плавск)</a:t>
            </a:r>
          </a:p>
          <a:p>
            <a:r>
              <a:rPr lang="ru-RU" dirty="0" smtClean="0"/>
              <a:t>Справка: В Плавске в здании Церкви Сергия Радонежского был создан нацистский лагерь, где содержались не только военнопленные, но и мирные граждане при школе и церкви. Туда сгоняли местное население из окрестных деревень и соседних районов, тех, кто не подчинялся и не выполнял распоряжения оккупантов. Точное количество погибших мирных жителей неизвестно.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Проект «Без срока давности»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Целью акции является сохранение исторической правды о  преступлениях нацистов и их пособников в отношении мирных советских граждан в годы Великой отечественной войны на оккупированной территории.</a:t>
            </a:r>
          </a:p>
          <a:p>
            <a:endParaRPr lang="ru-RU" dirty="0" smtClean="0"/>
          </a:p>
          <a:p>
            <a:r>
              <a:rPr lang="ru-RU" dirty="0" smtClean="0"/>
              <a:t> Подготовлен по материалам проекта «Без срока давности».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" dirty="0" smtClean="0"/>
              <a:t>#БЕЗСРОКАДАВНОСТИ, #19АПРЕЛЯ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sz="2400" b="1" dirty="0" smtClean="0">
                <a:solidFill>
                  <a:srgbClr val="435626"/>
                </a:solidFill>
                <a:latin typeface="Tahoma"/>
              </a:rPr>
              <a:t>Указ Президиума Верховного Совета СССР </a:t>
            </a:r>
            <a:r>
              <a:rPr lang="ru" sz="3200" b="1" dirty="0" smtClean="0">
                <a:solidFill>
                  <a:srgbClr val="435626"/>
                </a:solidFill>
                <a:latin typeface="Times New Roman"/>
              </a:rPr>
              <a:t>№ 39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6868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" b="1" dirty="0" smtClean="0">
                <a:solidFill>
                  <a:srgbClr val="435626"/>
                </a:solidFill>
                <a:latin typeface="Tahoma"/>
              </a:rPr>
              <a:t>   Указ Президиума Верховного Совета СССР стал правовым основанием большой работы по установлению и расследованию преступлений нацистов против советского народа</a:t>
            </a: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, </a:t>
            </a:r>
            <a:r>
              <a:rPr lang="ru" b="1" dirty="0" smtClean="0">
                <a:solidFill>
                  <a:srgbClr val="435626"/>
                </a:solidFill>
                <a:latin typeface="Tahoma"/>
              </a:rPr>
              <a:t>которая велась с ноября </a:t>
            </a: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1942 </a:t>
            </a:r>
            <a:r>
              <a:rPr lang="ru" b="1" dirty="0" smtClean="0">
                <a:solidFill>
                  <a:srgbClr val="435626"/>
                </a:solidFill>
                <a:latin typeface="Tahoma"/>
              </a:rPr>
              <a:t>года Чрезвычайной государственной комиссией</a:t>
            </a:r>
            <a:r>
              <a:rPr lang="ru" sz="4000" b="1" dirty="0" smtClean="0">
                <a:solidFill>
                  <a:srgbClr val="435626"/>
                </a:solidFill>
                <a:latin typeface="Times New Roman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/>
              <a:t>Мероприятия в 2021 г. </a:t>
            </a:r>
            <a:endParaRPr lang="ru-RU" sz="2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100" b="1" dirty="0" smtClean="0"/>
              <a:t>Впервые День единых действий, в память о геноциде советского народа нацистами и их пособниками в годы Великой Отечественной войны состоялся в 2021 году. </a:t>
            </a:r>
          </a:p>
          <a:p>
            <a:pPr algn="ctr">
              <a:buNone/>
            </a:pPr>
            <a:r>
              <a:rPr lang="ru-RU" sz="2100" b="1" dirty="0" smtClean="0"/>
              <a:t>В нем приняло участие:</a:t>
            </a:r>
          </a:p>
          <a:p>
            <a:pPr algn="ctr">
              <a:buNone/>
            </a:pPr>
            <a:r>
              <a:rPr lang="ru-RU" sz="4400" b="1" dirty="0" smtClean="0"/>
              <a:t> 82 субъекта Российской Федерации,</a:t>
            </a:r>
          </a:p>
          <a:p>
            <a:pPr algn="ctr">
              <a:buNone/>
            </a:pPr>
            <a:r>
              <a:rPr lang="ru-RU" sz="4400" b="1" dirty="0" smtClean="0"/>
              <a:t>22 государства,</a:t>
            </a:r>
          </a:p>
          <a:p>
            <a:pPr algn="ctr">
              <a:buNone/>
            </a:pPr>
            <a:r>
              <a:rPr lang="ru-RU" sz="4400" b="1" dirty="0" smtClean="0"/>
              <a:t>7,6 млн. человек.</a:t>
            </a:r>
          </a:p>
          <a:p>
            <a:pPr>
              <a:buNone/>
            </a:pPr>
            <a:r>
              <a:rPr lang="ru-RU" sz="4400" b="1" dirty="0" smtClean="0"/>
              <a:t> </a:t>
            </a:r>
            <a:endParaRPr lang="ru-RU" sz="4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19 апреля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800" b="1" dirty="0" smtClean="0"/>
              <a:t>19 апреля – особая дата в сохранении исторической правды о преступлениях нацистов. В этот день в 1943 году был издан Указ Президиума Верховного Совета СССР № 39 «О мерах наказания для немецко-фашистских злодеев, виновных в убийствах и истязаниях советского гражданского населения и пленных красноармейцев, для шпионов, изменников родины из числа советских граждан и для их пособников».</a:t>
            </a:r>
          </a:p>
          <a:p>
            <a:r>
              <a:rPr lang="ru-RU" sz="1800" b="1" dirty="0" smtClean="0"/>
              <a:t>Появление этого документа было первым фактом признания целенаправленной и масштабной политики нацистов и их пособников по уничтожению мирного населения на оккупированной территории и наказуемости таких преступлений. Этот Указ Президиума Верховного Совета СССР стал первым основанием большой работы по установлению и расследованию преступлений нацистов против советского народа, которая велась с ноября 1942 г. Чрезвычайной государственной комиссией по установлению и расследованию злодеяний немецко-фашистских захватчиков</a:t>
            </a:r>
            <a:endParaRPr lang="ru-RU" sz="1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19 апреля 2022 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smtClean="0"/>
              <a:t>В этот день по всей стране запланирован комплекс памятных мероприятий, которые состоятся в каждом субъекте Российской Федерации.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Карта мероприятий в 2022 г.</a:t>
            </a:r>
            <a:br>
              <a:rPr lang="ru-RU" b="1" dirty="0" smtClean="0"/>
            </a:br>
            <a:r>
              <a:rPr lang="ru-RU" b="1" dirty="0" smtClean="0"/>
              <a:t>«Без срока давности»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sz="1800" b="1" dirty="0" smtClean="0"/>
              <a:t>     - </a:t>
            </a:r>
            <a:r>
              <a:rPr lang="ru-RU" sz="2200" b="1" dirty="0" smtClean="0"/>
              <a:t>Реконструкция исторических фактов «БЕЗ СРОКА ДАВНОСТИ»     </a:t>
            </a:r>
          </a:p>
          <a:p>
            <a:pPr>
              <a:buNone/>
            </a:pPr>
            <a:r>
              <a:rPr lang="ru-RU" sz="2200" b="1" dirty="0" smtClean="0"/>
              <a:t>    - Посещение региональных выставок «Без срока давности. Суды истории».</a:t>
            </a:r>
          </a:p>
          <a:p>
            <a:pPr>
              <a:buNone/>
            </a:pPr>
            <a:r>
              <a:rPr lang="ru-RU" sz="2200" b="1" dirty="0" smtClean="0"/>
              <a:t>А также:</a:t>
            </a:r>
          </a:p>
          <a:p>
            <a:r>
              <a:rPr lang="ru-RU" sz="1800" b="1" dirty="0" smtClean="0"/>
              <a:t>Подведение итогов проекта «Шаг за шагом: ближе к истории»</a:t>
            </a:r>
          </a:p>
          <a:p>
            <a:r>
              <a:rPr lang="ru-RU" sz="1800" b="1" dirty="0" smtClean="0"/>
              <a:t>Письмо для будущих поколений «Во имя памяти»</a:t>
            </a:r>
          </a:p>
          <a:p>
            <a:r>
              <a:rPr lang="ru-RU" sz="1800" b="1" dirty="0" smtClean="0"/>
              <a:t>Акция «Огонь памяти»</a:t>
            </a:r>
          </a:p>
          <a:p>
            <a:r>
              <a:rPr lang="ru-RU" sz="1800" b="1" dirty="0" smtClean="0"/>
              <a:t>«Сожженные, но не забытые» Посещение  территории сожженных деревень.</a:t>
            </a:r>
          </a:p>
          <a:p>
            <a:r>
              <a:rPr lang="ru-RU" sz="1800" b="1" dirty="0" smtClean="0"/>
              <a:t>Возложение цветов к памятникам жертв геноцида.</a:t>
            </a:r>
          </a:p>
          <a:p>
            <a:r>
              <a:rPr lang="ru-RU" sz="1800" b="1" dirty="0" smtClean="0"/>
              <a:t>Маршрут памяти, посвященный памяти жертв нацизма.</a:t>
            </a:r>
          </a:p>
          <a:p>
            <a:r>
              <a:rPr lang="ru-RU" sz="1800" b="1" dirty="0" smtClean="0"/>
              <a:t>Запуск </a:t>
            </a:r>
            <a:r>
              <a:rPr lang="ru-RU" sz="1800" b="1" dirty="0" err="1" smtClean="0"/>
              <a:t>онлайн-платформы</a:t>
            </a:r>
            <a:r>
              <a:rPr lang="ru-RU" sz="1800" b="1" dirty="0" smtClean="0"/>
              <a:t> «</a:t>
            </a:r>
            <a:r>
              <a:rPr lang="ru-RU" sz="1800" b="1" dirty="0" err="1" smtClean="0"/>
              <a:t>заботаоветеранах.рф</a:t>
            </a:r>
            <a:r>
              <a:rPr lang="ru-RU" sz="1800" b="1" dirty="0" smtClean="0"/>
              <a:t>»</a:t>
            </a:r>
          </a:p>
          <a:p>
            <a:r>
              <a:rPr lang="ru-RU" sz="1800" b="1" dirty="0" smtClean="0"/>
              <a:t>«Не забытые!» марафон творческих номеров.</a:t>
            </a:r>
          </a:p>
          <a:p>
            <a:r>
              <a:rPr lang="ru-RU" sz="1800" b="1" dirty="0" smtClean="0"/>
              <a:t>Открытый диалог с экспертами.</a:t>
            </a:r>
          </a:p>
          <a:p>
            <a:r>
              <a:rPr lang="ru-RU" sz="1800" b="1" dirty="0" err="1" smtClean="0"/>
              <a:t>Онлайн-видеомарафон</a:t>
            </a:r>
            <a:r>
              <a:rPr lang="ru-RU" sz="1800" b="1" dirty="0" smtClean="0"/>
              <a:t> школьных видеороликов «Вечная память»</a:t>
            </a:r>
          </a:p>
          <a:p>
            <a:r>
              <a:rPr lang="ru-RU" sz="1800" b="1" dirty="0" smtClean="0"/>
              <a:t>«Презентация сборника архивных документов «Без срока давности. Хабаровский процесс».</a:t>
            </a:r>
          </a:p>
          <a:p>
            <a:endParaRPr lang="ru-RU" sz="1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ОРГАНИЗАТОРЫ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ООД «ПОИСКОВОЕ ДВИЖЕНИЕ РОССИИ»</a:t>
            </a:r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АНО « АГЕНСТВО СОЦИАЛЬНЫХ ТЕХНОЛОГИЙ И КОММУНИКАЦИЙ»</a:t>
            </a:r>
          </a:p>
          <a:p>
            <a:pPr algn="ctr"/>
            <a:r>
              <a:rPr lang="ru-RU" sz="2800" b="1" dirty="0" smtClean="0"/>
              <a:t>ФГБУ «РОСПАТРИОТЦЕНТР»</a:t>
            </a:r>
          </a:p>
          <a:p>
            <a:pPr algn="ctr"/>
            <a:r>
              <a:rPr lang="ru-RU" sz="2800" b="1" dirty="0" smtClean="0"/>
              <a:t>ВОД «ВОЛОНТЕРЫ ПОБЕДЫ»</a:t>
            </a:r>
          </a:p>
          <a:p>
            <a:pPr algn="ctr"/>
            <a:endParaRPr lang="ru-RU" sz="2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1419</TotalTime>
  <Words>2294</Words>
  <Application>Microsoft Office PowerPoint</Application>
  <PresentationFormat>Экран (4:3)</PresentationFormat>
  <Paragraphs>174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Трек</vt:lpstr>
      <vt:lpstr>ГАУ ДПО «Институт усовершенствования врачей»  Минздрава Чувашии Музей истории медицины  имени Г.а. Алексеева .</vt:lpstr>
      <vt:lpstr>19 апреля 1943 г. </vt:lpstr>
      <vt:lpstr>  </vt:lpstr>
      <vt:lpstr>Указ Президиума Верховного Совета СССР № 39</vt:lpstr>
      <vt:lpstr>Мероприятия в 2021 г. </vt:lpstr>
      <vt:lpstr>19 апреля</vt:lpstr>
      <vt:lpstr>19 апреля 2022 г.</vt:lpstr>
      <vt:lpstr> Карта мероприятий в 2022 г. «Без срока давности» </vt:lpstr>
      <vt:lpstr>ОРГАНИЗАТОРЫ</vt:lpstr>
      <vt:lpstr>РЕГИОНАЛЬНЫЕ КООРДИНАТОРЫ</vt:lpstr>
      <vt:lpstr>Исторические сведения о войне:</vt:lpstr>
      <vt:lpstr>Список наиболее крупных и значимых мест трагедии мирных жителей – жертв преступлений нацистов и их пособников  в годы Великой Отечественной войны . </vt:lpstr>
      <vt:lpstr>Брянская область </vt:lpstr>
      <vt:lpstr>Волгоградская область </vt:lpstr>
      <vt:lpstr>Воронежская область </vt:lpstr>
      <vt:lpstr>Республика Калмыкия </vt:lpstr>
      <vt:lpstr>Калужская область </vt:lpstr>
      <vt:lpstr>Республика Карелия </vt:lpstr>
      <vt:lpstr>Краснодарский край </vt:lpstr>
      <vt:lpstr>Мемориал детям, замученным фашистами  в г. Ейске</vt:lpstr>
      <vt:lpstr>Республика Крым </vt:lpstr>
      <vt:lpstr>Курская область </vt:lpstr>
      <vt:lpstr>Ленинградская область и г. Санкт-Петербург </vt:lpstr>
      <vt:lpstr>Липецкая область </vt:lpstr>
      <vt:lpstr>Московская область </vt:lpstr>
      <vt:lpstr>Новгородская область </vt:lpstr>
      <vt:lpstr>Орловская область </vt:lpstr>
      <vt:lpstr>Псковская область </vt:lpstr>
      <vt:lpstr>Ростовская область </vt:lpstr>
      <vt:lpstr>Мемориальный комплекс «Памяти жертв фашизма в Змиевской балке» (г. Ростов-на-Дону) </vt:lpstr>
      <vt:lpstr>Город Севастополь </vt:lpstr>
      <vt:lpstr>Смоленская область </vt:lpstr>
      <vt:lpstr>Ставропольский край </vt:lpstr>
      <vt:lpstr>Тверская область </vt:lpstr>
      <vt:lpstr>Тульская область </vt:lpstr>
      <vt:lpstr>Проект «Без срока давности»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Igor</dc:creator>
  <cp:lastModifiedBy>husnetdinova</cp:lastModifiedBy>
  <cp:revision>104</cp:revision>
  <dcterms:created xsi:type="dcterms:W3CDTF">2012-12-10T06:49:55Z</dcterms:created>
  <dcterms:modified xsi:type="dcterms:W3CDTF">2022-04-19T08:43:23Z</dcterms:modified>
</cp:coreProperties>
</file>